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36"/>
  </p:handoutMasterIdLst>
  <p:sldIdLst>
    <p:sldId id="277" r:id="rId3"/>
    <p:sldId id="340" r:id="rId4"/>
    <p:sldId id="279" r:id="rId5"/>
    <p:sldId id="307" r:id="rId6"/>
    <p:sldId id="280" r:id="rId7"/>
    <p:sldId id="281" r:id="rId8"/>
    <p:sldId id="309" r:id="rId9"/>
    <p:sldId id="326" r:id="rId10"/>
    <p:sldId id="327" r:id="rId11"/>
    <p:sldId id="329" r:id="rId13"/>
    <p:sldId id="284" r:id="rId14"/>
    <p:sldId id="286" r:id="rId15"/>
    <p:sldId id="328" r:id="rId16"/>
    <p:sldId id="330" r:id="rId17"/>
    <p:sldId id="331" r:id="rId18"/>
    <p:sldId id="287" r:id="rId19"/>
    <p:sldId id="295" r:id="rId20"/>
    <p:sldId id="296" r:id="rId21"/>
    <p:sldId id="297" r:id="rId22"/>
    <p:sldId id="339" r:id="rId23"/>
    <p:sldId id="298" r:id="rId24"/>
    <p:sldId id="332" r:id="rId25"/>
    <p:sldId id="333" r:id="rId26"/>
    <p:sldId id="334" r:id="rId27"/>
    <p:sldId id="335" r:id="rId28"/>
    <p:sldId id="336" r:id="rId29"/>
    <p:sldId id="337" r:id="rId30"/>
    <p:sldId id="338" r:id="rId31"/>
    <p:sldId id="300" r:id="rId32"/>
    <p:sldId id="306" r:id="rId33"/>
    <p:sldId id="289" r:id="rId34"/>
    <p:sldId id="29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333979"/>
    <a:srgbClr val="171A42"/>
    <a:srgbClr val="37C7C4"/>
    <a:srgbClr val="0F1459"/>
    <a:srgbClr val="E73A1C"/>
    <a:srgbClr val="278D8B"/>
    <a:srgbClr val="0A0B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4660"/>
  </p:normalViewPr>
  <p:slideViewPr>
    <p:cSldViewPr snapToGrid="0">
      <p:cViewPr>
        <p:scale>
          <a:sx n="75" d="100"/>
          <a:sy n="75" d="100"/>
        </p:scale>
        <p:origin x="821" y="302"/>
      </p:cViewPr>
      <p:guideLst/>
    </p:cSldViewPr>
  </p:slideViewPr>
  <p:notesTextViewPr>
    <p:cViewPr>
      <p:scale>
        <a:sx n="1" d="1"/>
        <a:sy n="1" d="1"/>
      </p:scale>
      <p:origin x="0" y="0"/>
    </p:cViewPr>
  </p:notesText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DB06CD-7FE3-4AC6-8B7E-6FFDAE13ADD9}"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24F3F-A666-43A0-B458-64E8AC00524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2B65C-2907-4DB0-9735-7FABB85D86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E6686-5B1B-4136-924D-5B08BDD8A32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AE6686-5B1B-4136-924D-5B08BDD8A32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AE6686-5B1B-4136-924D-5B08BDD8A32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9" name="直接连接符 8"/>
          <p:cNvCxnSpPr/>
          <p:nvPr userDrawn="1"/>
        </p:nvCxnSpPr>
        <p:spPr>
          <a:xfrm flipH="1">
            <a:off x="914400" y="952500"/>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 name="六角星 9"/>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500"/>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a:t>添加标题</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6" name="等腰三角形 5"/>
          <p:cNvSpPr/>
          <p:nvPr userDrawn="1"/>
        </p:nvSpPr>
        <p:spPr>
          <a:xfrm>
            <a:off x="4012442" y="1596788"/>
            <a:ext cx="3971498" cy="3423705"/>
          </a:xfrm>
          <a:prstGeom prst="triangle">
            <a:avLst/>
          </a:prstGeom>
          <a:noFill/>
          <a:ln w="127000">
            <a:gradFill flip="none" rotWithShape="1">
              <a:gsLst>
                <a:gs pos="0">
                  <a:schemeClr val="accent1">
                    <a:lumMod val="5000"/>
                    <a:lumOff val="95000"/>
                    <a:alpha val="0"/>
                  </a:schemeClr>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5357813" y="3500438"/>
            <a:ext cx="11858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hasCustomPrompt="1"/>
          </p:nvPr>
        </p:nvSpPr>
        <p:spPr>
          <a:xfrm>
            <a:off x="5100462" y="3835939"/>
            <a:ext cx="1879600" cy="507462"/>
          </a:xfrm>
          <a:prstGeom prst="rect">
            <a:avLst/>
          </a:prstGeom>
        </p:spPr>
        <p:txBody>
          <a:bodyPr>
            <a:noAutofit/>
          </a:bodyPr>
          <a:lstStyle>
            <a:lvl1pPr>
              <a:defRPr sz="3200" b="1">
                <a:solidFill>
                  <a:schemeClr val="bg1"/>
                </a:solidFill>
              </a:defRPr>
            </a:lvl1pPr>
          </a:lstStyle>
          <a:p>
            <a:r>
              <a:rPr lang="zh-CN" altLang="en-US" dirty="0"/>
              <a:t>添加标题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grpSp>
        <p:nvGrpSpPr>
          <p:cNvPr id="8" name="组合 7"/>
          <p:cNvGrpSpPr/>
          <p:nvPr userDrawn="1"/>
        </p:nvGrpSpPr>
        <p:grpSpPr>
          <a:xfrm>
            <a:off x="-1" y="-7448"/>
            <a:ext cx="12187589" cy="6865447"/>
            <a:chOff x="0" y="-7447"/>
            <a:chExt cx="9144002" cy="5150950"/>
          </a:xfrm>
        </p:grpSpPr>
        <p:cxnSp>
          <p:nvCxnSpPr>
            <p:cNvPr id="9"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
        <p:nvSpPr>
          <p:cNvPr id="96" name="椭圆 95"/>
          <p:cNvSpPr/>
          <p:nvPr userDrawn="1"/>
        </p:nvSpPr>
        <p:spPr>
          <a:xfrm>
            <a:off x="3830913" y="1194240"/>
            <a:ext cx="4516071" cy="4516068"/>
          </a:xfrm>
          <a:prstGeom prst="ellipse">
            <a:avLst/>
          </a:prstGeom>
          <a:noFill/>
          <a:ln>
            <a:solidFill>
              <a:schemeClr val="bg1"/>
            </a:solid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7" name="椭圆 96"/>
          <p:cNvSpPr/>
          <p:nvPr userDrawn="1"/>
        </p:nvSpPr>
        <p:spPr>
          <a:xfrm>
            <a:off x="4072787" y="1436117"/>
            <a:ext cx="4032322" cy="4032319"/>
          </a:xfrm>
          <a:prstGeom prst="ellipse">
            <a:avLst/>
          </a:prstGeom>
          <a:solidFill>
            <a:schemeClr val="bg1">
              <a:alpha val="60000"/>
            </a:schemeClr>
          </a:solidFill>
          <a:ln>
            <a:noFill/>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100" name="椭圆 99"/>
          <p:cNvSpPr/>
          <p:nvPr userDrawn="1"/>
        </p:nvSpPr>
        <p:spPr>
          <a:xfrm>
            <a:off x="3981319" y="2073936"/>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101" name="椭圆 100"/>
          <p:cNvSpPr/>
          <p:nvPr userDrawn="1"/>
        </p:nvSpPr>
        <p:spPr>
          <a:xfrm>
            <a:off x="8161603" y="3743402"/>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微软雅黑" panose="020B0503020204020204" pitchFamily="34" charset="-122"/>
                <a:ea typeface="微软雅黑" panose="020B0503020204020204" pitchFamily="34" charset="-122"/>
                <a:cs typeface="Segoe UI Light" panose="020B0502040204020203"/>
              </a:rPr>
              <a:t>标注</a:t>
            </a:r>
            <a:endParaRPr lang="zh-CN" altLang="en-US" sz="1865" dirty="0">
              <a:solidFill>
                <a:srgbClr val="FFFFFF"/>
              </a:solidFill>
              <a:latin typeface="微软雅黑" panose="020B0503020204020204" pitchFamily="34" charset="-122"/>
              <a:ea typeface="微软雅黑" panose="020B0503020204020204" pitchFamily="34" charset="-122"/>
              <a:cs typeface="Segoe UI Light" panose="020B0502040204020203"/>
            </a:endParaRPr>
          </a:p>
        </p:txBody>
      </p:sp>
      <p:sp>
        <p:nvSpPr>
          <p:cNvPr id="8" name="矩形 7"/>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rPr>
              <a:t>字体使用 </a:t>
            </a: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r>
              <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rPr>
              <a:t>行距</a:t>
            </a: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r>
              <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rPr>
              <a:t>背景图片出处</a:t>
            </a:r>
            <a:endPar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r>
              <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rPr>
              <a:t>声明</a:t>
            </a: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p:txBody>
      </p:sp>
      <p:sp>
        <p:nvSpPr>
          <p:cNvPr id="9" name="矩形 8"/>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rPr>
              <a:t>英文 </a:t>
            </a:r>
            <a:r>
              <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rPr>
              <a:t>Calibri</a:t>
            </a: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r>
              <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rPr>
              <a:t>中文 微软雅黑</a:t>
            </a: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r>
              <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rPr>
              <a:t>正文 </a:t>
            </a:r>
            <a:r>
              <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rPr>
              <a:t>1.3</a:t>
            </a: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r>
              <a:rPr lang="en-US" altLang="zh-CN" sz="1335" dirty="0" err="1">
                <a:solidFill>
                  <a:srgbClr val="FFFFFF"/>
                </a:solidFill>
                <a:latin typeface="微软雅黑" panose="020B0503020204020204" pitchFamily="34" charset="-122"/>
                <a:ea typeface="微软雅黑" panose="020B0503020204020204" pitchFamily="34" charset="-122"/>
                <a:cs typeface="Segoe UI Light" panose="020B0502040204020203"/>
              </a:rPr>
              <a:t>cn.bing.com</a:t>
            </a:r>
            <a:endPar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endParaRPr lang="zh-CN" altLang="en-US"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a:p>
            <a:pPr defTabSz="608965">
              <a:lnSpc>
                <a:spcPct val="130000"/>
              </a:lnSpc>
            </a:pPr>
            <a:r>
              <a:rPr lang="zh-CN" altLang="en-US" sz="1335" dirty="0">
                <a:solidFill>
                  <a:prstClr val="white"/>
                </a:solidFill>
                <a:latin typeface="微软雅黑" panose="020B0503020204020204" pitchFamily="34" charset="-122"/>
                <a:ea typeface="微软雅黑" panose="020B0503020204020204" pitchFamily="34" charset="-122"/>
              </a:rPr>
              <a:t>互联网是一个开放共享的平台</a:t>
            </a:r>
            <a:endParaRPr lang="zh-CN" altLang="en-US" sz="1335" dirty="0">
              <a:solidFill>
                <a:prstClr val="white"/>
              </a:solidFill>
              <a:latin typeface="微软雅黑" panose="020B0503020204020204" pitchFamily="34" charset="-122"/>
              <a:ea typeface="微软雅黑" panose="020B0503020204020204" pitchFamily="34" charset="-122"/>
            </a:endParaRPr>
          </a:p>
          <a:p>
            <a:pPr defTabSz="608965">
              <a:lnSpc>
                <a:spcPct val="130000"/>
              </a:lnSpc>
            </a:pPr>
            <a:r>
              <a:rPr lang="zh-CN" altLang="en-US" sz="1335"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Office</a:t>
            </a:r>
            <a:r>
              <a:rPr lang="en-US" altLang="zh-CN" sz="1335"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PLUS</a:t>
            </a:r>
            <a:r>
              <a:rPr lang="en-US" altLang="zh-CN" sz="1335" dirty="0">
                <a:solidFill>
                  <a:prstClr val="white"/>
                </a:solidFill>
                <a:latin typeface="微软雅黑" panose="020B0503020204020204" pitchFamily="34" charset="-122"/>
                <a:ea typeface="微软雅黑" panose="020B0503020204020204" pitchFamily="34" charset="-122"/>
              </a:rPr>
              <a:t> </a:t>
            </a:r>
            <a:r>
              <a:rPr lang="zh-CN" altLang="en-US" sz="1335" dirty="0">
                <a:solidFill>
                  <a:prstClr val="white"/>
                </a:solidFill>
                <a:latin typeface="微软雅黑" panose="020B0503020204020204" pitchFamily="34" charset="-122"/>
                <a:ea typeface="微软雅黑" panose="020B0503020204020204" pitchFamily="34" charset="-122"/>
              </a:rPr>
              <a:t>部分设计灵感与元素来源于网络</a:t>
            </a:r>
            <a:endParaRPr lang="zh-CN" altLang="en-US" sz="1335" dirty="0">
              <a:solidFill>
                <a:prstClr val="white"/>
              </a:solidFill>
              <a:latin typeface="微软雅黑" panose="020B0503020204020204" pitchFamily="34" charset="-122"/>
              <a:ea typeface="微软雅黑" panose="020B0503020204020204" pitchFamily="34" charset="-122"/>
            </a:endParaRPr>
          </a:p>
          <a:p>
            <a:pPr defTabSz="608965">
              <a:lnSpc>
                <a:spcPct val="130000"/>
              </a:lnSpc>
            </a:pPr>
            <a:r>
              <a:rPr lang="zh-CN" altLang="en-US" sz="1335" dirty="0">
                <a:solidFill>
                  <a:prstClr val="white"/>
                </a:solidFill>
                <a:latin typeface="微软雅黑" panose="020B0503020204020204" pitchFamily="34" charset="-122"/>
                <a:ea typeface="微软雅黑" panose="020B0503020204020204" pitchFamily="34" charset="-122"/>
              </a:rPr>
              <a:t>如有建议请联系officeplus@microsoft.com</a:t>
            </a:r>
            <a:endParaRPr lang="en-US" altLang="zh-CN" sz="1335" dirty="0">
              <a:solidFill>
                <a:srgbClr val="FFFFFF"/>
              </a:solidFill>
              <a:latin typeface="微软雅黑" panose="020B0503020204020204" pitchFamily="34" charset="-122"/>
              <a:ea typeface="微软雅黑" panose="020B0503020204020204" pitchFamily="34" charset="-122"/>
              <a:cs typeface="Segoe UI Light" panose="020B0502040204020203"/>
            </a:endParaRPr>
          </a:p>
        </p:txBody>
      </p:sp>
      <p:sp>
        <p:nvSpPr>
          <p:cNvPr id="10" name="矩形 9"/>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panose="020B0502040204020203"/>
                <a:cs typeface="Segoe UI Light" panose="020B0502040204020203"/>
              </a:rPr>
              <a:t>OfficePLUS</a:t>
            </a:r>
            <a:endParaRPr lang="zh-CN" altLang="en-US" sz="1065" dirty="0">
              <a:solidFill>
                <a:srgbClr val="FFFFFF"/>
              </a:solidFill>
              <a:latin typeface="Segoe UI Light" panose="020B0502040204020203"/>
              <a:cs typeface="Segoe UI Light" panose="020B0502040204020203"/>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4" name="文本框 3"/>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a:t>
            </a:r>
            <a:r>
              <a:rPr kumimoji="1" lang="en-US" altLang="zh-CN" sz="1335" dirty="0">
                <a:solidFill>
                  <a:schemeClr val="tx1">
                    <a:lumMod val="75000"/>
                    <a:lumOff val="25000"/>
                  </a:schemeClr>
                </a:solidFill>
                <a:latin typeface="微软雅黑" panose="020B0503020204020204" pitchFamily="34" charset="-122"/>
                <a:ea typeface="微软雅黑" panose="020B0503020204020204" pitchFamily="34" charset="-122"/>
              </a:rPr>
              <a:t>Logo</a:t>
            </a:r>
            <a:r>
              <a:rPr kumimoji="1"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获取更多优质模板（放映模式</a:t>
            </a:r>
            <a:r>
              <a:rPr kumimoji="1" lang="zh-CN" altLang="en-US" sz="1335" dirty="0">
                <a:solidFill>
                  <a:schemeClr val="tx1">
                    <a:lumMod val="75000"/>
                    <a:lumOff val="25000"/>
                  </a:schemeClr>
                </a:solidFill>
              </a:rPr>
              <a:t>）</a:t>
            </a:r>
            <a:endParaRPr kumimoji="1" lang="zh-CN" altLang="en-US" sz="1335"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1717" y="4329067"/>
            <a:ext cx="1598260" cy="338550"/>
          </a:xfrm>
          <a:prstGeom prst="rect">
            <a:avLst/>
          </a:prstGeom>
        </p:spPr>
        <p:txBody>
          <a:bodyPr wrap="square" lIns="91436" tIns="45718" rIns="91436" bIns="45718">
            <a:spAutoFit/>
          </a:bodyPr>
          <a:lstStyle/>
          <a:p>
            <a:pPr algn="ctr"/>
            <a:r>
              <a:rPr kumimoji="1" lang="zh-CN" altLang="en-US" sz="1600" b="1" dirty="0">
                <a:solidFill>
                  <a:schemeClr val="tx1">
                    <a:lumMod val="75000"/>
                    <a:lumOff val="25000"/>
                  </a:schemeClr>
                </a:solidFill>
              </a:rPr>
              <a:t>季晨雨</a:t>
            </a:r>
            <a:endParaRPr kumimoji="1" lang="en-US" altLang="zh-CN" sz="1600" b="1" dirty="0">
              <a:solidFill>
                <a:schemeClr val="tx1">
                  <a:lumMod val="75000"/>
                  <a:lumOff val="25000"/>
                </a:schemeClr>
              </a:solidFill>
            </a:endParaRPr>
          </a:p>
        </p:txBody>
      </p:sp>
      <p:grpSp>
        <p:nvGrpSpPr>
          <p:cNvPr id="5" name="组合 4"/>
          <p:cNvGrpSpPr/>
          <p:nvPr/>
        </p:nvGrpSpPr>
        <p:grpSpPr>
          <a:xfrm>
            <a:off x="5611212" y="2676617"/>
            <a:ext cx="969575" cy="957539"/>
            <a:chOff x="3471636" y="1242157"/>
            <a:chExt cx="1219207" cy="1204070"/>
          </a:xfrm>
        </p:grpSpPr>
        <p:sp>
          <p:nvSpPr>
            <p:cNvPr id="6" name="矩形 5"/>
            <p:cNvSpPr/>
            <p:nvPr/>
          </p:nvSpPr>
          <p:spPr>
            <a:xfrm>
              <a:off x="3471636" y="1242157"/>
              <a:ext cx="1181100" cy="1181100"/>
            </a:xfrm>
            <a:prstGeom prst="rect">
              <a:avLst/>
            </a:prstGeom>
            <a:noFill/>
            <a:ln>
              <a:solidFill>
                <a:srgbClr val="0F14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3509743" y="1246473"/>
              <a:ext cx="1181100" cy="1199754"/>
            </a:xfrm>
            <a:prstGeom prst="rect">
              <a:avLst/>
            </a:prstGeom>
            <a:noFill/>
          </p:spPr>
          <p:txBody>
            <a:bodyPr wrap="square" rtlCol="0">
              <a:spAutoFit/>
            </a:bodyPr>
            <a:lstStyle/>
            <a:p>
              <a:r>
                <a:rPr lang="zh-CN" altLang="en-US" sz="2800" b="1" dirty="0">
                  <a:solidFill>
                    <a:schemeClr val="bg1"/>
                  </a:solidFill>
                </a:rPr>
                <a:t>工作汇报</a:t>
              </a:r>
              <a:endParaRPr lang="en-US" altLang="zh-CN" sz="2800" b="1" dirty="0">
                <a:solidFill>
                  <a:schemeClr val="bg1"/>
                </a:solidFill>
              </a:endParaRPr>
            </a:p>
          </p:txBody>
        </p:sp>
      </p:grpSp>
      <p:sp>
        <p:nvSpPr>
          <p:cNvPr id="8" name="矩形 7"/>
          <p:cNvSpPr/>
          <p:nvPr/>
        </p:nvSpPr>
        <p:spPr>
          <a:xfrm>
            <a:off x="5281717" y="3898185"/>
            <a:ext cx="1598260" cy="400105"/>
          </a:xfrm>
          <a:prstGeom prst="rect">
            <a:avLst/>
          </a:prstGeom>
        </p:spPr>
        <p:txBody>
          <a:bodyPr wrap="square" lIns="91436" tIns="45718" rIns="91436" bIns="45718">
            <a:spAutoFit/>
          </a:bodyPr>
          <a:lstStyle/>
          <a:p>
            <a:pPr algn="ctr"/>
            <a:r>
              <a:rPr kumimoji="1" lang="zh-CN" altLang="en-US" sz="2000" b="1" dirty="0">
                <a:solidFill>
                  <a:schemeClr val="tx1">
                    <a:lumMod val="75000"/>
                    <a:lumOff val="25000"/>
                  </a:schemeClr>
                </a:solidFill>
              </a:rPr>
              <a:t>可视分析组</a:t>
            </a:r>
            <a:endParaRPr kumimoji="1" lang="en-US" altLang="zh-CN" sz="2000" b="1" dirty="0">
              <a:solidFill>
                <a:schemeClr val="tx1">
                  <a:lumMod val="75000"/>
                  <a:lumOff val="25000"/>
                </a:schemeClr>
              </a:solidFill>
            </a:endParaRPr>
          </a:p>
        </p:txBody>
      </p:sp>
      <p:sp>
        <p:nvSpPr>
          <p:cNvPr id="9" name="矩形 8"/>
          <p:cNvSpPr/>
          <p:nvPr/>
        </p:nvSpPr>
        <p:spPr>
          <a:xfrm>
            <a:off x="5296870" y="4667617"/>
            <a:ext cx="1598260" cy="307773"/>
          </a:xfrm>
          <a:prstGeom prst="rect">
            <a:avLst/>
          </a:prstGeom>
        </p:spPr>
        <p:txBody>
          <a:bodyPr wrap="square" lIns="91436" tIns="45718" rIns="91436" bIns="45718">
            <a:spAutoFit/>
          </a:bodyPr>
          <a:lstStyle/>
          <a:p>
            <a:pPr algn="ctr"/>
            <a:r>
              <a:rPr kumimoji="1" lang="en-US" altLang="zh-CN" sz="1400" b="1" dirty="0">
                <a:solidFill>
                  <a:schemeClr val="tx1">
                    <a:lumMod val="75000"/>
                    <a:lumOff val="25000"/>
                  </a:schemeClr>
                </a:solidFill>
              </a:rPr>
              <a:t>2018</a:t>
            </a:r>
            <a:r>
              <a:rPr kumimoji="1" lang="zh-CN" altLang="en-US" sz="1400" b="1" dirty="0">
                <a:solidFill>
                  <a:schemeClr val="tx1">
                    <a:lumMod val="75000"/>
                    <a:lumOff val="25000"/>
                  </a:schemeClr>
                </a:solidFill>
              </a:rPr>
              <a:t>年</a:t>
            </a:r>
            <a:r>
              <a:rPr kumimoji="1" lang="en-US" altLang="zh-CN" sz="1400" b="1" dirty="0">
                <a:solidFill>
                  <a:schemeClr val="tx1">
                    <a:lumMod val="75000"/>
                    <a:lumOff val="25000"/>
                  </a:schemeClr>
                </a:solidFill>
              </a:rPr>
              <a:t>2</a:t>
            </a:r>
            <a:r>
              <a:rPr kumimoji="1" lang="zh-CN" altLang="en-US" sz="1400" b="1" dirty="0">
                <a:solidFill>
                  <a:schemeClr val="tx1">
                    <a:lumMod val="75000"/>
                    <a:lumOff val="25000"/>
                  </a:schemeClr>
                </a:solidFill>
              </a:rPr>
              <a:t>月</a:t>
            </a:r>
            <a:r>
              <a:rPr kumimoji="1" lang="en-US" altLang="zh-CN" sz="1400" b="1" dirty="0">
                <a:solidFill>
                  <a:schemeClr val="tx1">
                    <a:lumMod val="75000"/>
                    <a:lumOff val="25000"/>
                  </a:schemeClr>
                </a:solidFill>
              </a:rPr>
              <a:t>9</a:t>
            </a:r>
            <a:r>
              <a:rPr kumimoji="1" lang="zh-CN" altLang="en-US" sz="1400" b="1" dirty="0">
                <a:solidFill>
                  <a:schemeClr val="tx1">
                    <a:lumMod val="75000"/>
                    <a:lumOff val="25000"/>
                  </a:schemeClr>
                </a:solidFill>
              </a:rPr>
              <a:t>日</a:t>
            </a:r>
            <a:endParaRPr kumimoji="1" lang="en-US" altLang="zh-CN" sz="1400" b="1" dirty="0">
              <a:solidFill>
                <a:schemeClr val="tx1">
                  <a:lumMod val="75000"/>
                  <a:lumOff val="25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2106" y="554675"/>
            <a:ext cx="2775284" cy="373472"/>
          </a:xfrm>
        </p:spPr>
        <p:txBody>
          <a:bodyPr/>
          <a:lstStyle/>
          <a:p>
            <a:r>
              <a:rPr lang="zh-CN" altLang="en-US" dirty="0"/>
              <a:t>周末站点客流特征</a:t>
            </a:r>
            <a:endParaRPr lang="zh-CN" altLang="en-US" dirty="0"/>
          </a:p>
        </p:txBody>
      </p:sp>
      <p:pic>
        <p:nvPicPr>
          <p:cNvPr id="39" name="图片 38"/>
          <p:cNvPicPr>
            <a:picLocks noChangeAspect="1"/>
          </p:cNvPicPr>
          <p:nvPr/>
        </p:nvPicPr>
        <p:blipFill>
          <a:blip r:embed="rId1"/>
          <a:stretch>
            <a:fillRect/>
          </a:stretch>
        </p:blipFill>
        <p:spPr>
          <a:xfrm>
            <a:off x="405066" y="1193043"/>
            <a:ext cx="5444291" cy="2649600"/>
          </a:xfrm>
          <a:prstGeom prst="rect">
            <a:avLst/>
          </a:prstGeom>
        </p:spPr>
      </p:pic>
      <p:sp>
        <p:nvSpPr>
          <p:cNvPr id="5" name="文本框 4"/>
          <p:cNvSpPr txBox="1"/>
          <p:nvPr/>
        </p:nvSpPr>
        <p:spPr>
          <a:xfrm>
            <a:off x="1122748" y="4566062"/>
            <a:ext cx="10647543" cy="923330"/>
          </a:xfrm>
          <a:prstGeom prst="rect">
            <a:avLst/>
          </a:prstGeom>
          <a:noFill/>
        </p:spPr>
        <p:txBody>
          <a:bodyPr wrap="square" rtlCol="0">
            <a:spAutoFit/>
          </a:bodyPr>
          <a:lstStyle/>
          <a:p>
            <a:endParaRPr lang="en-US" altLang="zh-CN" dirty="0">
              <a:solidFill>
                <a:schemeClr val="bg1"/>
              </a:solidFill>
            </a:endParaRPr>
          </a:p>
          <a:p>
            <a:r>
              <a:rPr lang="zh-CN" altLang="en-US" dirty="0">
                <a:solidFill>
                  <a:schemeClr val="bg1"/>
                </a:solidFill>
              </a:rPr>
              <a:t>可以看出，对于五道口地铁站来说，周末的客流相比于工作日的客流，分布更加均匀，没有特别明显的早高峰和晚高峰，且出行人数较少</a:t>
            </a:r>
            <a:endParaRPr lang="en-US" altLang="zh-CN" dirty="0">
              <a:solidFill>
                <a:schemeClr val="bg1"/>
              </a:solidFill>
            </a:endParaRPr>
          </a:p>
        </p:txBody>
      </p:sp>
      <p:pic>
        <p:nvPicPr>
          <p:cNvPr id="4" name="图片 3"/>
          <p:cNvPicPr>
            <a:picLocks noChangeAspect="1"/>
          </p:cNvPicPr>
          <p:nvPr/>
        </p:nvPicPr>
        <p:blipFill>
          <a:blip r:embed="rId2"/>
          <a:stretch>
            <a:fillRect/>
          </a:stretch>
        </p:blipFill>
        <p:spPr>
          <a:xfrm>
            <a:off x="6096000" y="1193043"/>
            <a:ext cx="5781675" cy="2714625"/>
          </a:xfrm>
          <a:prstGeom prst="rect">
            <a:avLst/>
          </a:prstGeom>
        </p:spPr>
      </p:pic>
      <p:sp>
        <p:nvSpPr>
          <p:cNvPr id="12" name="文本框 11"/>
          <p:cNvSpPr txBox="1"/>
          <p:nvPr/>
        </p:nvSpPr>
        <p:spPr>
          <a:xfrm>
            <a:off x="7954875" y="1361068"/>
            <a:ext cx="1796716" cy="400110"/>
          </a:xfrm>
          <a:prstGeom prst="rect">
            <a:avLst/>
          </a:prstGeom>
          <a:noFill/>
        </p:spPr>
        <p:txBody>
          <a:bodyPr wrap="square" rtlCol="0">
            <a:spAutoFit/>
          </a:bodyPr>
          <a:lstStyle>
            <a:defPPr>
              <a:defRPr lang="zh-CN"/>
            </a:defPPr>
            <a:lvl1pPr algn="ctr">
              <a:defRPr sz="4000">
                <a:solidFill>
                  <a:schemeClr val="bg1"/>
                </a:solidFill>
              </a:defRPr>
            </a:lvl1pPr>
          </a:lstStyle>
          <a:p>
            <a:r>
              <a:rPr lang="zh-CN" altLang="en-US" sz="2000" dirty="0">
                <a:solidFill>
                  <a:schemeClr val="tx1"/>
                </a:solidFill>
              </a:rPr>
              <a:t>五道口周末</a:t>
            </a:r>
            <a:endParaRPr lang="zh-CN" altLang="en-US" sz="2000" dirty="0">
              <a:solidFill>
                <a:schemeClr val="tx1"/>
              </a:solidFill>
            </a:endParaRPr>
          </a:p>
        </p:txBody>
      </p:sp>
      <p:sp>
        <p:nvSpPr>
          <p:cNvPr id="13" name="文本框 12"/>
          <p:cNvSpPr txBox="1"/>
          <p:nvPr/>
        </p:nvSpPr>
        <p:spPr>
          <a:xfrm>
            <a:off x="2316191" y="1349363"/>
            <a:ext cx="1796716" cy="400110"/>
          </a:xfrm>
          <a:prstGeom prst="rect">
            <a:avLst/>
          </a:prstGeom>
          <a:noFill/>
        </p:spPr>
        <p:txBody>
          <a:bodyPr wrap="square" rtlCol="0">
            <a:spAutoFit/>
          </a:bodyPr>
          <a:lstStyle>
            <a:defPPr>
              <a:defRPr lang="zh-CN"/>
            </a:defPPr>
            <a:lvl1pPr algn="ctr">
              <a:defRPr sz="4000">
                <a:solidFill>
                  <a:schemeClr val="bg1"/>
                </a:solidFill>
              </a:defRPr>
            </a:lvl1pPr>
          </a:lstStyle>
          <a:p>
            <a:r>
              <a:rPr lang="zh-CN" altLang="en-US" sz="2000" dirty="0">
                <a:solidFill>
                  <a:schemeClr val="tx1"/>
                </a:solidFill>
              </a:rPr>
              <a:t>五道口工作日</a:t>
            </a:r>
            <a:endParaRPr lang="zh-CN" altLang="en-US" sz="20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数据准备</a:t>
            </a:r>
            <a:endParaRPr lang="zh-CN" altLang="en-US" dirty="0"/>
          </a:p>
        </p:txBody>
      </p:sp>
      <p:sp>
        <p:nvSpPr>
          <p:cNvPr id="3" name="文本框 2"/>
          <p:cNvSpPr txBox="1"/>
          <p:nvPr/>
        </p:nvSpPr>
        <p:spPr>
          <a:xfrm>
            <a:off x="5614988" y="1828800"/>
            <a:ext cx="928687" cy="1323439"/>
          </a:xfrm>
          <a:prstGeom prst="rect">
            <a:avLst/>
          </a:prstGeom>
          <a:noFill/>
        </p:spPr>
        <p:txBody>
          <a:bodyPr wrap="square" rtlCol="0">
            <a:spAutoFit/>
          </a:bodyPr>
          <a:lstStyle/>
          <a:p>
            <a:r>
              <a:rPr lang="en-US" altLang="zh-CN" sz="8000" b="1" dirty="0">
                <a:solidFill>
                  <a:schemeClr val="bg1"/>
                </a:solidFill>
              </a:rPr>
              <a:t>C</a:t>
            </a:r>
            <a:endParaRPr lang="zh-CN" altLang="en-US" sz="8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latin typeface="微软雅黑" panose="020B0503020204020204" pitchFamily="34" charset="-122"/>
                <a:ea typeface="微软雅黑" panose="020B0503020204020204" pitchFamily="34" charset="-122"/>
              </a:rPr>
              <a:t>数据准备</a:t>
            </a:r>
            <a:endParaRPr lang="zh-CN" altLang="en-US" dirty="0">
              <a:latin typeface="微软雅黑" panose="020B0503020204020204" pitchFamily="34" charset="-122"/>
              <a:ea typeface="微软雅黑" panose="020B0503020204020204" pitchFamily="34" charset="-122"/>
            </a:endParaRPr>
          </a:p>
        </p:txBody>
      </p:sp>
      <p:grpSp>
        <p:nvGrpSpPr>
          <p:cNvPr id="5" name="组合 4"/>
          <p:cNvGrpSpPr/>
          <p:nvPr/>
        </p:nvGrpSpPr>
        <p:grpSpPr>
          <a:xfrm rot="1536763">
            <a:off x="4988897" y="2443525"/>
            <a:ext cx="1956175" cy="1956175"/>
            <a:chOff x="2483767" y="1347613"/>
            <a:chExt cx="2304257" cy="2304257"/>
          </a:xfrm>
          <a:solidFill>
            <a:schemeClr val="bg1"/>
          </a:solidFill>
          <a:effectLst>
            <a:glow rad="139700">
              <a:schemeClr val="accent3">
                <a:satMod val="175000"/>
                <a:alpha val="40000"/>
              </a:schemeClr>
            </a:glow>
          </a:effectLst>
        </p:grpSpPr>
        <p:sp>
          <p:nvSpPr>
            <p:cNvPr id="6" name="圆角矩形 5"/>
            <p:cNvSpPr/>
            <p:nvPr/>
          </p:nvSpPr>
          <p:spPr>
            <a:xfrm rot="5400000">
              <a:off x="1547664" y="2283718"/>
              <a:ext cx="2304256" cy="432048"/>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483768" y="3219822"/>
              <a:ext cx="2304256" cy="432048"/>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rot="5400000">
              <a:off x="3419872" y="2283718"/>
              <a:ext cx="2304256" cy="432048"/>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483768" y="1347614"/>
              <a:ext cx="2304256" cy="432048"/>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10"/>
            <p:cNvSpPr/>
            <p:nvPr/>
          </p:nvSpPr>
          <p:spPr>
            <a:xfrm rot="5400000">
              <a:off x="2483767" y="1347613"/>
              <a:ext cx="432049" cy="432049"/>
            </a:xfrm>
            <a:custGeom>
              <a:avLst/>
              <a:gdLst/>
              <a:ahLst/>
              <a:cxnLst/>
              <a:rect l="l" t="t" r="r" b="b"/>
              <a:pathLst>
                <a:path w="432048" h="432048">
                  <a:moveTo>
                    <a:pt x="0" y="216024"/>
                  </a:moveTo>
                  <a:cubicBezTo>
                    <a:pt x="0" y="96717"/>
                    <a:pt x="96717" y="0"/>
                    <a:pt x="216024" y="0"/>
                  </a:cubicBezTo>
                  <a:lnTo>
                    <a:pt x="432048" y="0"/>
                  </a:lnTo>
                  <a:lnTo>
                    <a:pt x="432048" y="216024"/>
                  </a:lnTo>
                  <a:cubicBezTo>
                    <a:pt x="432048" y="335331"/>
                    <a:pt x="335331" y="432048"/>
                    <a:pt x="216024" y="432048"/>
                  </a:cubicBezTo>
                  <a:cubicBezTo>
                    <a:pt x="186197" y="432048"/>
                    <a:pt x="157782" y="426003"/>
                    <a:pt x="131938" y="415072"/>
                  </a:cubicBezTo>
                  <a:cubicBezTo>
                    <a:pt x="106093" y="404141"/>
                    <a:pt x="82818" y="388323"/>
                    <a:pt x="63272" y="368776"/>
                  </a:cubicBezTo>
                  <a:cubicBezTo>
                    <a:pt x="43726" y="349230"/>
                    <a:pt x="27908" y="325955"/>
                    <a:pt x="16976" y="300110"/>
                  </a:cubicBezTo>
                  <a:cubicBezTo>
                    <a:pt x="11511" y="287188"/>
                    <a:pt x="7267" y="273623"/>
                    <a:pt x="4389" y="259561"/>
                  </a:cubicBezTo>
                  <a:cubicBezTo>
                    <a:pt x="1511" y="245498"/>
                    <a:pt x="0" y="230938"/>
                    <a:pt x="0" y="216024"/>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 name="直接连接符 10"/>
          <p:cNvCxnSpPr/>
          <p:nvPr/>
        </p:nvCxnSpPr>
        <p:spPr>
          <a:xfrm>
            <a:off x="3990559" y="2175949"/>
            <a:ext cx="113940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295400" y="3802142"/>
            <a:ext cx="2685789" cy="400110"/>
          </a:xfrm>
          <a:prstGeom prst="rect">
            <a:avLst/>
          </a:prstGeom>
        </p:spPr>
        <p:txBody>
          <a:bodyPr wrap="square">
            <a:spAutoFit/>
          </a:bodyPr>
          <a:lstStyle/>
          <a:p>
            <a:pPr lvl="0"/>
            <a:r>
              <a:rPr lang="zh-CN" altLang="en-US" sz="2000" b="1" dirty="0">
                <a:solidFill>
                  <a:schemeClr val="bg1"/>
                </a:solidFill>
              </a:rPr>
              <a:t>数据转换、数据规约</a:t>
            </a:r>
            <a:endParaRPr lang="zh-CN" altLang="en-US" sz="2000" b="1" dirty="0">
              <a:solidFill>
                <a:schemeClr val="bg1"/>
              </a:solidFill>
            </a:endParaRPr>
          </a:p>
        </p:txBody>
      </p:sp>
      <p:cxnSp>
        <p:nvCxnSpPr>
          <p:cNvPr id="14" name="直接连接符 13"/>
          <p:cNvCxnSpPr/>
          <p:nvPr/>
        </p:nvCxnSpPr>
        <p:spPr>
          <a:xfrm>
            <a:off x="3990559" y="3871169"/>
            <a:ext cx="4465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82293" y="2526804"/>
            <a:ext cx="2275785" cy="400110"/>
          </a:xfrm>
          <a:prstGeom prst="rect">
            <a:avLst/>
          </a:prstGeom>
        </p:spPr>
        <p:txBody>
          <a:bodyPr wrap="square">
            <a:spAutoFit/>
          </a:bodyPr>
          <a:lstStyle/>
          <a:p>
            <a:pPr lvl="0" algn="r"/>
            <a:r>
              <a:rPr lang="zh-CN" altLang="en-US" sz="2000" b="1" dirty="0">
                <a:solidFill>
                  <a:schemeClr val="bg1"/>
                </a:solidFill>
              </a:rPr>
              <a:t>缺失值处理</a:t>
            </a:r>
            <a:endParaRPr lang="zh-CN" altLang="en-US" sz="2000" b="1" dirty="0">
              <a:solidFill>
                <a:schemeClr val="bg1"/>
              </a:solidFill>
            </a:endParaRPr>
          </a:p>
        </p:txBody>
      </p:sp>
      <p:cxnSp>
        <p:nvCxnSpPr>
          <p:cNvPr id="18" name="直接连接符 17"/>
          <p:cNvCxnSpPr/>
          <p:nvPr/>
        </p:nvCxnSpPr>
        <p:spPr>
          <a:xfrm>
            <a:off x="7563725" y="2958852"/>
            <a:ext cx="4465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640013" y="1682219"/>
            <a:ext cx="2275785" cy="400110"/>
          </a:xfrm>
          <a:prstGeom prst="rect">
            <a:avLst/>
          </a:prstGeom>
        </p:spPr>
        <p:txBody>
          <a:bodyPr wrap="square">
            <a:spAutoFit/>
          </a:bodyPr>
          <a:lstStyle/>
          <a:p>
            <a:pPr lvl="0"/>
            <a:r>
              <a:rPr lang="zh-CN" altLang="en-US" sz="2000" b="1" dirty="0">
                <a:solidFill>
                  <a:schemeClr val="bg1"/>
                </a:solidFill>
              </a:rPr>
              <a:t>数据完整性评估</a:t>
            </a:r>
            <a:endParaRPr lang="zh-CN" altLang="en-US" sz="2000" b="1" dirty="0">
              <a:solidFill>
                <a:schemeClr val="bg1"/>
              </a:solidFill>
            </a:endParaRPr>
          </a:p>
        </p:txBody>
      </p:sp>
      <p:sp>
        <p:nvSpPr>
          <p:cNvPr id="20" name="矩形 19"/>
          <p:cNvSpPr/>
          <p:nvPr/>
        </p:nvSpPr>
        <p:spPr>
          <a:xfrm>
            <a:off x="1661846" y="4202252"/>
            <a:ext cx="2313276" cy="549061"/>
          </a:xfrm>
          <a:prstGeom prst="rect">
            <a:avLst/>
          </a:prstGeom>
        </p:spPr>
        <p:txBody>
          <a:bodyPr wrap="square">
            <a:spAutoFit/>
          </a:bodyPr>
          <a:lstStyle/>
          <a:p>
            <a:pPr>
              <a:lnSpc>
                <a:spcPct val="130000"/>
              </a:lnSpc>
            </a:pPr>
            <a:r>
              <a:rPr lang="zh-CN" altLang="en-US" sz="1200" dirty="0">
                <a:solidFill>
                  <a:schemeClr val="bg1"/>
                </a:solidFill>
                <a:latin typeface="+mn-ea"/>
              </a:rPr>
              <a:t>标准化、归一化</a:t>
            </a:r>
            <a:endParaRPr lang="en-US" altLang="zh-CN" sz="1200" dirty="0">
              <a:solidFill>
                <a:schemeClr val="bg1"/>
              </a:solidFill>
              <a:latin typeface="+mn-ea"/>
            </a:endParaRPr>
          </a:p>
          <a:p>
            <a:pPr>
              <a:lnSpc>
                <a:spcPct val="130000"/>
              </a:lnSpc>
            </a:pPr>
            <a:r>
              <a:rPr lang="zh-CN" altLang="en-US" sz="1200" dirty="0">
                <a:solidFill>
                  <a:schemeClr val="bg1"/>
                </a:solidFill>
                <a:latin typeface="+mn-ea"/>
              </a:rPr>
              <a:t>属性选择、维度归约</a:t>
            </a:r>
            <a:endParaRPr lang="zh-CN" altLang="en-US" sz="1200" dirty="0">
              <a:solidFill>
                <a:schemeClr val="bg1"/>
              </a:solidFill>
              <a:latin typeface="+mn-ea"/>
            </a:endParaRPr>
          </a:p>
        </p:txBody>
      </p:sp>
      <p:sp>
        <p:nvSpPr>
          <p:cNvPr id="22" name="矩形 21"/>
          <p:cNvSpPr/>
          <p:nvPr/>
        </p:nvSpPr>
        <p:spPr>
          <a:xfrm>
            <a:off x="8235359" y="2897512"/>
            <a:ext cx="3164161" cy="2012859"/>
          </a:xfrm>
          <a:prstGeom prst="rect">
            <a:avLst/>
          </a:prstGeom>
        </p:spPr>
        <p:txBody>
          <a:bodyPr wrap="square">
            <a:spAutoFit/>
          </a:bodyPr>
          <a:lstStyle/>
          <a:p>
            <a:pPr>
              <a:lnSpc>
                <a:spcPct val="130000"/>
              </a:lnSpc>
            </a:pPr>
            <a:r>
              <a:rPr lang="zh-CN" altLang="en-US" sz="1200" dirty="0">
                <a:solidFill>
                  <a:schemeClr val="bg1"/>
                </a:solidFill>
                <a:latin typeface="+mn-ea"/>
              </a:rPr>
              <a:t>发现乘车数据</a:t>
            </a:r>
            <a:r>
              <a:rPr lang="en-US" altLang="zh-CN" sz="1200" dirty="0" err="1">
                <a:solidFill>
                  <a:schemeClr val="bg1"/>
                </a:solidFill>
                <a:latin typeface="+mn-ea"/>
              </a:rPr>
              <a:t>trans_type</a:t>
            </a:r>
            <a:r>
              <a:rPr lang="en-US" altLang="zh-CN" sz="1200" dirty="0">
                <a:solidFill>
                  <a:schemeClr val="bg1"/>
                </a:solidFill>
                <a:latin typeface="+mn-ea"/>
              </a:rPr>
              <a:t> </a:t>
            </a:r>
            <a:r>
              <a:rPr lang="zh-CN" altLang="en-US" sz="1200" dirty="0">
                <a:solidFill>
                  <a:schemeClr val="bg1"/>
                </a:solidFill>
                <a:latin typeface="+mn-ea"/>
              </a:rPr>
              <a:t>为</a:t>
            </a:r>
            <a:r>
              <a:rPr lang="en-US" altLang="zh-CN" sz="1200" dirty="0">
                <a:solidFill>
                  <a:schemeClr val="bg1"/>
                </a:solidFill>
                <a:latin typeface="+mn-ea"/>
              </a:rPr>
              <a:t>00</a:t>
            </a:r>
            <a:r>
              <a:rPr lang="zh-CN" altLang="en-US" sz="1200" dirty="0">
                <a:solidFill>
                  <a:schemeClr val="bg1"/>
                </a:solidFill>
                <a:latin typeface="+mn-ea"/>
              </a:rPr>
              <a:t>时，出站相关的一系列特征数据缺失，是因为</a:t>
            </a:r>
            <a:r>
              <a:rPr lang="en-US" altLang="zh-CN" sz="1200" dirty="0" err="1">
                <a:solidFill>
                  <a:schemeClr val="bg1"/>
                </a:solidFill>
                <a:latin typeface="+mn-ea"/>
              </a:rPr>
              <a:t>trans_type</a:t>
            </a:r>
            <a:r>
              <a:rPr lang="en-US" altLang="zh-CN" sz="1200" dirty="0">
                <a:solidFill>
                  <a:schemeClr val="bg1"/>
                </a:solidFill>
                <a:latin typeface="+mn-ea"/>
              </a:rPr>
              <a:t> </a:t>
            </a:r>
            <a:r>
              <a:rPr lang="zh-CN" altLang="en-US" sz="1200" dirty="0">
                <a:solidFill>
                  <a:schemeClr val="bg1"/>
                </a:solidFill>
                <a:latin typeface="+mn-ea"/>
              </a:rPr>
              <a:t>为</a:t>
            </a:r>
            <a:r>
              <a:rPr lang="en-US" altLang="zh-CN" sz="1200" dirty="0">
                <a:solidFill>
                  <a:schemeClr val="bg1"/>
                </a:solidFill>
                <a:latin typeface="+mn-ea"/>
              </a:rPr>
              <a:t>00</a:t>
            </a:r>
            <a:r>
              <a:rPr lang="zh-CN" altLang="en-US" sz="1200" dirty="0">
                <a:solidFill>
                  <a:schemeClr val="bg1"/>
                </a:solidFill>
                <a:latin typeface="+mn-ea"/>
              </a:rPr>
              <a:t>的数据代表着一次进站行为，因此出站相关的特征没有数据。由于这次进站行为对应着一次出站行为，即</a:t>
            </a:r>
            <a:r>
              <a:rPr lang="en-US" altLang="zh-CN" sz="1200" dirty="0" err="1">
                <a:solidFill>
                  <a:schemeClr val="bg1"/>
                </a:solidFill>
                <a:latin typeface="+mn-ea"/>
              </a:rPr>
              <a:t>trans_type</a:t>
            </a:r>
            <a:r>
              <a:rPr lang="en-US" altLang="zh-CN" sz="1200" dirty="0">
                <a:solidFill>
                  <a:schemeClr val="bg1"/>
                </a:solidFill>
                <a:latin typeface="+mn-ea"/>
              </a:rPr>
              <a:t> = 06 </a:t>
            </a:r>
            <a:r>
              <a:rPr lang="zh-CN" altLang="en-US" sz="1200" dirty="0">
                <a:solidFill>
                  <a:schemeClr val="bg1"/>
                </a:solidFill>
                <a:latin typeface="+mn-ea"/>
              </a:rPr>
              <a:t>的一条数据，且这条数据已包含着进站信息，因此在抽取数据时，直接筛除了</a:t>
            </a:r>
            <a:r>
              <a:rPr lang="en-US" altLang="zh-CN" sz="1200" dirty="0" err="1">
                <a:solidFill>
                  <a:schemeClr val="bg1"/>
                </a:solidFill>
                <a:latin typeface="+mn-ea"/>
              </a:rPr>
              <a:t>trans_type</a:t>
            </a:r>
            <a:r>
              <a:rPr lang="en-US" altLang="zh-CN" sz="1200" dirty="0">
                <a:solidFill>
                  <a:schemeClr val="bg1"/>
                </a:solidFill>
                <a:latin typeface="+mn-ea"/>
              </a:rPr>
              <a:t> </a:t>
            </a:r>
            <a:r>
              <a:rPr lang="zh-CN" altLang="en-US" sz="1200" dirty="0">
                <a:solidFill>
                  <a:schemeClr val="bg1"/>
                </a:solidFill>
                <a:latin typeface="+mn-ea"/>
              </a:rPr>
              <a:t>为</a:t>
            </a:r>
            <a:r>
              <a:rPr lang="en-US" altLang="zh-CN" sz="1200" dirty="0">
                <a:solidFill>
                  <a:schemeClr val="bg1"/>
                </a:solidFill>
                <a:latin typeface="+mn-ea"/>
              </a:rPr>
              <a:t>00</a:t>
            </a:r>
            <a:r>
              <a:rPr lang="zh-CN" altLang="en-US" sz="1200" dirty="0">
                <a:solidFill>
                  <a:schemeClr val="bg1"/>
                </a:solidFill>
                <a:latin typeface="+mn-ea"/>
              </a:rPr>
              <a:t>的数据</a:t>
            </a:r>
            <a:endParaRPr lang="zh-CN" altLang="en-US" sz="1200" dirty="0">
              <a:solidFill>
                <a:schemeClr val="bg1"/>
              </a:solidFill>
              <a:latin typeface="+mn-ea"/>
            </a:endParaRPr>
          </a:p>
        </p:txBody>
      </p:sp>
      <p:sp>
        <p:nvSpPr>
          <p:cNvPr id="25" name="矩形 24"/>
          <p:cNvSpPr/>
          <p:nvPr/>
        </p:nvSpPr>
        <p:spPr>
          <a:xfrm>
            <a:off x="1557185" y="2116821"/>
            <a:ext cx="2520508" cy="1532727"/>
          </a:xfrm>
          <a:prstGeom prst="rect">
            <a:avLst/>
          </a:prstGeom>
        </p:spPr>
        <p:txBody>
          <a:bodyPr wrap="square">
            <a:spAutoFit/>
          </a:bodyPr>
          <a:lstStyle/>
          <a:p>
            <a:pPr>
              <a:lnSpc>
                <a:spcPct val="130000"/>
              </a:lnSpc>
            </a:pPr>
            <a:r>
              <a:rPr lang="en-US" altLang="zh-CN" sz="1200" dirty="0">
                <a:solidFill>
                  <a:schemeClr val="bg1"/>
                </a:solidFill>
                <a:latin typeface="+mn-ea"/>
              </a:rPr>
              <a:t>1</a:t>
            </a:r>
            <a:r>
              <a:rPr lang="zh-CN" altLang="en-US" sz="1200" dirty="0">
                <a:solidFill>
                  <a:schemeClr val="bg1"/>
                </a:solidFill>
                <a:latin typeface="+mn-ea"/>
              </a:rPr>
              <a:t>、经过一系列数据统计，发现</a:t>
            </a:r>
            <a:r>
              <a:rPr lang="en-US" altLang="zh-CN" sz="1200" dirty="0">
                <a:solidFill>
                  <a:schemeClr val="bg1"/>
                </a:solidFill>
                <a:latin typeface="+mn-ea"/>
              </a:rPr>
              <a:t>20170113</a:t>
            </a:r>
            <a:r>
              <a:rPr lang="zh-CN" altLang="zh-CN" sz="1200" dirty="0">
                <a:solidFill>
                  <a:schemeClr val="bg1"/>
                </a:solidFill>
                <a:latin typeface="+mn-ea"/>
              </a:rPr>
              <a:t>的数据量</a:t>
            </a:r>
            <a:r>
              <a:rPr lang="zh-CN" altLang="en-US" sz="1200" dirty="0">
                <a:solidFill>
                  <a:schemeClr val="bg1"/>
                </a:solidFill>
                <a:latin typeface="+mn-ea"/>
              </a:rPr>
              <a:t>异常，相比于其他几天的数据，数据量有量级的缺失，在无法完整数据的前提下，需要对该天数据进行额外考虑</a:t>
            </a:r>
            <a:endParaRPr lang="en-US" altLang="zh-CN" sz="1200" dirty="0">
              <a:solidFill>
                <a:schemeClr val="bg1"/>
              </a:solidFill>
              <a:latin typeface="+mn-ea"/>
            </a:endParaRPr>
          </a:p>
          <a:p>
            <a:pPr>
              <a:lnSpc>
                <a:spcPct val="130000"/>
              </a:lnSpc>
            </a:pPr>
            <a:r>
              <a:rPr lang="en-US" altLang="zh-CN" sz="1200" dirty="0">
                <a:solidFill>
                  <a:schemeClr val="bg1"/>
                </a:solidFill>
                <a:latin typeface="+mn-ea"/>
              </a:rPr>
              <a:t>2</a:t>
            </a:r>
            <a:r>
              <a:rPr lang="zh-CN" altLang="en-US" sz="1200" dirty="0">
                <a:solidFill>
                  <a:schemeClr val="bg1"/>
                </a:solidFill>
                <a:latin typeface="+mn-ea"/>
              </a:rPr>
              <a:t>、机场专线数据不完整</a:t>
            </a:r>
            <a:endParaRPr lang="zh-CN" altLang="en-US" sz="1200"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2" name="文本框 1"/>
          <p:cNvSpPr txBox="1"/>
          <p:nvPr/>
        </p:nvSpPr>
        <p:spPr>
          <a:xfrm>
            <a:off x="883920" y="381000"/>
            <a:ext cx="9555480" cy="523220"/>
          </a:xfrm>
          <a:prstGeom prst="rect">
            <a:avLst/>
          </a:prstGeom>
          <a:noFill/>
        </p:spPr>
        <p:txBody>
          <a:bodyPr wrap="square" rtlCol="0">
            <a:spAutoFit/>
          </a:bodyPr>
          <a:lstStyle/>
          <a:p>
            <a:r>
              <a:rPr lang="zh-CN" altLang="en-US" sz="2800" dirty="0">
                <a:solidFill>
                  <a:schemeClr val="bg1"/>
                </a:solidFill>
              </a:rPr>
              <a:t>特征工程</a:t>
            </a:r>
            <a:endParaRPr lang="zh-CN" altLang="en-US" sz="2800" dirty="0">
              <a:solidFill>
                <a:schemeClr val="bg1"/>
              </a:solidFill>
            </a:endParaRPr>
          </a:p>
        </p:txBody>
      </p:sp>
      <p:sp>
        <p:nvSpPr>
          <p:cNvPr id="3" name="文本框 2"/>
          <p:cNvSpPr txBox="1"/>
          <p:nvPr/>
        </p:nvSpPr>
        <p:spPr>
          <a:xfrm>
            <a:off x="1082040" y="1720840"/>
            <a:ext cx="4419600" cy="3416320"/>
          </a:xfrm>
          <a:prstGeom prst="rect">
            <a:avLst/>
          </a:prstGeom>
          <a:noFill/>
        </p:spPr>
        <p:txBody>
          <a:bodyPr wrap="square" rtlCol="0">
            <a:spAutoFit/>
          </a:bodyPr>
          <a:lstStyle/>
          <a:p>
            <a:r>
              <a:rPr lang="zh-CN" altLang="en-US" dirty="0">
                <a:solidFill>
                  <a:schemeClr val="bg1"/>
                </a:solidFill>
              </a:rPr>
              <a:t>一、地铁站客流特征提取</a:t>
            </a:r>
            <a:endParaRPr lang="en-US" altLang="zh-CN" dirty="0">
              <a:solidFill>
                <a:schemeClr val="bg1"/>
              </a:solidFill>
            </a:endParaRPr>
          </a:p>
          <a:p>
            <a:r>
              <a:rPr lang="zh-CN" altLang="en-US" dirty="0">
                <a:solidFill>
                  <a:schemeClr val="bg1"/>
                </a:solidFill>
              </a:rPr>
              <a:t>      在前面的数据统计中，我们发现地铁站根据其相关区域功能的不同，工作日和周末的分时进出站人流量存在很大的区别。因此直接选取各地铁站在工作日和周末的分时进出站人数作为地铁站聚类的特征。</a:t>
            </a:r>
            <a:endParaRPr lang="en-US" altLang="zh-CN" dirty="0">
              <a:solidFill>
                <a:schemeClr val="bg1"/>
              </a:solidFill>
            </a:endParaRPr>
          </a:p>
          <a:p>
            <a:r>
              <a:rPr lang="en-US" altLang="zh-CN" dirty="0">
                <a:solidFill>
                  <a:schemeClr val="bg1"/>
                </a:solidFill>
              </a:rPr>
              <a:t>1</a:t>
            </a:r>
            <a:r>
              <a:rPr lang="zh-CN" altLang="en-US" dirty="0">
                <a:solidFill>
                  <a:schemeClr val="bg1"/>
                </a:solidFill>
              </a:rPr>
              <a:t>、为了使数据更加精确，以半小时为一个区间，进行统计。</a:t>
            </a:r>
            <a:endParaRPr lang="en-US" altLang="zh-CN" dirty="0">
              <a:solidFill>
                <a:schemeClr val="bg1"/>
              </a:solidFill>
            </a:endParaRPr>
          </a:p>
          <a:p>
            <a:r>
              <a:rPr lang="en-US" altLang="zh-CN" dirty="0">
                <a:solidFill>
                  <a:schemeClr val="bg1"/>
                </a:solidFill>
              </a:rPr>
              <a:t>2</a:t>
            </a:r>
            <a:r>
              <a:rPr lang="zh-CN" altLang="en-US" dirty="0">
                <a:solidFill>
                  <a:schemeClr val="bg1"/>
                </a:solidFill>
              </a:rPr>
              <a:t>、结合数据统计及地铁各线路运行时间，出站时间段选取为早上</a:t>
            </a:r>
            <a:r>
              <a:rPr lang="en-US" altLang="zh-CN" dirty="0">
                <a:solidFill>
                  <a:schemeClr val="bg1"/>
                </a:solidFill>
              </a:rPr>
              <a:t>5</a:t>
            </a:r>
            <a:r>
              <a:rPr lang="zh-CN" altLang="en-US" dirty="0">
                <a:solidFill>
                  <a:schemeClr val="bg1"/>
                </a:solidFill>
              </a:rPr>
              <a:t>时到次日</a:t>
            </a:r>
            <a:r>
              <a:rPr lang="en-US" altLang="zh-CN" dirty="0">
                <a:solidFill>
                  <a:schemeClr val="bg1"/>
                </a:solidFill>
              </a:rPr>
              <a:t>0</a:t>
            </a:r>
            <a:r>
              <a:rPr lang="zh-CN" altLang="en-US" dirty="0">
                <a:solidFill>
                  <a:schemeClr val="bg1"/>
                </a:solidFill>
              </a:rPr>
              <a:t>时，进站时间段选取为早上</a:t>
            </a:r>
            <a:r>
              <a:rPr lang="en-US" altLang="zh-CN" dirty="0">
                <a:solidFill>
                  <a:schemeClr val="bg1"/>
                </a:solidFill>
              </a:rPr>
              <a:t>4</a:t>
            </a:r>
            <a:r>
              <a:rPr lang="zh-CN" altLang="en-US" dirty="0">
                <a:solidFill>
                  <a:schemeClr val="bg1"/>
                </a:solidFill>
              </a:rPr>
              <a:t>时</a:t>
            </a:r>
            <a:r>
              <a:rPr lang="en-US" altLang="zh-CN" dirty="0">
                <a:solidFill>
                  <a:schemeClr val="bg1"/>
                </a:solidFill>
              </a:rPr>
              <a:t>30</a:t>
            </a:r>
            <a:r>
              <a:rPr lang="zh-CN" altLang="en-US" dirty="0">
                <a:solidFill>
                  <a:schemeClr val="bg1"/>
                </a:solidFill>
              </a:rPr>
              <a:t>分到次日</a:t>
            </a:r>
            <a:r>
              <a:rPr lang="en-US" altLang="zh-CN" dirty="0">
                <a:solidFill>
                  <a:schemeClr val="bg1"/>
                </a:solidFill>
              </a:rPr>
              <a:t>0</a:t>
            </a:r>
            <a:r>
              <a:rPr lang="zh-CN" altLang="en-US" dirty="0">
                <a:solidFill>
                  <a:schemeClr val="bg1"/>
                </a:solidFill>
              </a:rPr>
              <a:t>时</a:t>
            </a:r>
            <a:endParaRPr lang="en-US" altLang="zh-CN" dirty="0">
              <a:solidFill>
                <a:schemeClr val="bg1"/>
              </a:solidFill>
            </a:endParaRPr>
          </a:p>
          <a:p>
            <a:endParaRPr lang="zh-CN" altLang="en-US" dirty="0">
              <a:solidFill>
                <a:schemeClr val="bg1"/>
              </a:solidFill>
            </a:endParaRPr>
          </a:p>
        </p:txBody>
      </p:sp>
      <p:sp>
        <p:nvSpPr>
          <p:cNvPr id="5" name="矩形 4"/>
          <p:cNvSpPr/>
          <p:nvPr/>
        </p:nvSpPr>
        <p:spPr>
          <a:xfrm>
            <a:off x="6888480" y="1553765"/>
            <a:ext cx="6096000" cy="3416320"/>
          </a:xfrm>
          <a:prstGeom prst="rect">
            <a:avLst/>
          </a:prstGeom>
        </p:spPr>
        <p:txBody>
          <a:bodyPr>
            <a:spAutoFit/>
          </a:bodyPr>
          <a:lstStyle/>
          <a:p>
            <a:endParaRPr lang="en-US" altLang="zh-CN" dirty="0">
              <a:solidFill>
                <a:schemeClr val="bg1"/>
              </a:solidFill>
              <a:latin typeface="Monaco"/>
            </a:endParaRPr>
          </a:p>
          <a:p>
            <a:r>
              <a:rPr lang="zh-CN" altLang="en-US" dirty="0">
                <a:solidFill>
                  <a:schemeClr val="bg1"/>
                </a:solidFill>
                <a:latin typeface="Monaco"/>
              </a:rPr>
              <a:t>示例：</a:t>
            </a:r>
            <a:endParaRPr lang="en-US" altLang="zh-CN" dirty="0">
              <a:solidFill>
                <a:schemeClr val="bg1"/>
              </a:solidFill>
              <a:latin typeface="Monaco"/>
            </a:endParaRPr>
          </a:p>
          <a:p>
            <a:r>
              <a:rPr lang="en-US" altLang="zh-CN" dirty="0">
                <a:solidFill>
                  <a:schemeClr val="bg1"/>
                </a:solidFill>
                <a:latin typeface="Monaco"/>
              </a:rPr>
              <a:t>|-- </a:t>
            </a:r>
            <a:r>
              <a:rPr lang="en-US" altLang="zh-CN" dirty="0" err="1">
                <a:solidFill>
                  <a:schemeClr val="bg1"/>
                </a:solidFill>
                <a:latin typeface="Monaco"/>
              </a:rPr>
              <a:t>sta_code</a:t>
            </a:r>
            <a:r>
              <a:rPr lang="en-US" altLang="zh-CN" dirty="0">
                <a:solidFill>
                  <a:schemeClr val="bg1"/>
                </a:solidFill>
                <a:latin typeface="Monaco"/>
              </a:rPr>
              <a:t>: string</a:t>
            </a:r>
            <a:endParaRPr lang="en-US" altLang="zh-CN" dirty="0">
              <a:solidFill>
                <a:schemeClr val="bg1"/>
              </a:solidFill>
              <a:latin typeface="Monaco"/>
            </a:endParaRPr>
          </a:p>
          <a:p>
            <a:r>
              <a:rPr lang="en-US" altLang="zh-CN" dirty="0">
                <a:solidFill>
                  <a:schemeClr val="bg1"/>
                </a:solidFill>
                <a:latin typeface="Monaco"/>
              </a:rPr>
              <a:t>|-- 000_out: long </a:t>
            </a:r>
            <a:endParaRPr lang="en-US" altLang="zh-CN" dirty="0">
              <a:solidFill>
                <a:schemeClr val="bg1"/>
              </a:solidFill>
              <a:latin typeface="Monaco"/>
            </a:endParaRPr>
          </a:p>
          <a:p>
            <a:r>
              <a:rPr lang="en-US" altLang="zh-CN" dirty="0">
                <a:solidFill>
                  <a:schemeClr val="bg1"/>
                </a:solidFill>
                <a:latin typeface="Monaco"/>
              </a:rPr>
              <a:t>|-- 050_out: long</a:t>
            </a:r>
            <a:endParaRPr lang="en-US" altLang="zh-CN" dirty="0">
              <a:solidFill>
                <a:schemeClr val="bg1"/>
              </a:solidFill>
              <a:latin typeface="Monaco"/>
            </a:endParaRPr>
          </a:p>
          <a:p>
            <a:r>
              <a:rPr lang="en-US" altLang="zh-CN" dirty="0">
                <a:solidFill>
                  <a:schemeClr val="bg1"/>
                </a:solidFill>
                <a:latin typeface="Monaco"/>
              </a:rPr>
              <a:t>|-- 053_out: long </a:t>
            </a:r>
            <a:endParaRPr lang="en-US" altLang="zh-CN" dirty="0">
              <a:solidFill>
                <a:schemeClr val="bg1"/>
              </a:solidFill>
              <a:latin typeface="Monaco"/>
            </a:endParaRPr>
          </a:p>
          <a:p>
            <a:r>
              <a:rPr lang="en-US" altLang="zh-CN" dirty="0">
                <a:solidFill>
                  <a:schemeClr val="bg1"/>
                </a:solidFill>
                <a:latin typeface="Monaco"/>
              </a:rPr>
              <a:t>|-- 060_out: long </a:t>
            </a:r>
            <a:endParaRPr lang="en-US" altLang="zh-CN" dirty="0">
              <a:solidFill>
                <a:schemeClr val="bg1"/>
              </a:solidFill>
              <a:latin typeface="Monaco"/>
            </a:endParaRPr>
          </a:p>
          <a:p>
            <a:r>
              <a:rPr lang="en-US" altLang="zh-CN" dirty="0">
                <a:solidFill>
                  <a:schemeClr val="bg1"/>
                </a:solidFill>
                <a:latin typeface="Monaco"/>
              </a:rPr>
              <a:t>|-- 063_out: long</a:t>
            </a:r>
            <a:endParaRPr lang="en-US" altLang="zh-CN" dirty="0">
              <a:solidFill>
                <a:schemeClr val="bg1"/>
              </a:solidFill>
              <a:latin typeface="Monaco"/>
            </a:endParaRPr>
          </a:p>
          <a:p>
            <a:r>
              <a:rPr lang="en-US" altLang="zh-CN" dirty="0">
                <a:solidFill>
                  <a:schemeClr val="bg1"/>
                </a:solidFill>
                <a:latin typeface="Monaco"/>
              </a:rPr>
              <a:t>|-- 070_out: long </a:t>
            </a:r>
            <a:endParaRPr lang="en-US" altLang="zh-CN" dirty="0">
              <a:solidFill>
                <a:schemeClr val="bg1"/>
              </a:solidFill>
              <a:latin typeface="Monaco"/>
            </a:endParaRPr>
          </a:p>
          <a:p>
            <a:r>
              <a:rPr lang="en-US" altLang="zh-CN" dirty="0">
                <a:solidFill>
                  <a:schemeClr val="bg1"/>
                </a:solidFill>
                <a:latin typeface="Monaco"/>
              </a:rPr>
              <a:t>|-- 073_out: long </a:t>
            </a:r>
            <a:endParaRPr lang="en-US" altLang="zh-CN" dirty="0">
              <a:solidFill>
                <a:schemeClr val="bg1"/>
              </a:solidFill>
              <a:latin typeface="Monaco"/>
            </a:endParaRPr>
          </a:p>
          <a:p>
            <a:r>
              <a:rPr lang="en-US" altLang="zh-CN" dirty="0">
                <a:solidFill>
                  <a:schemeClr val="bg1"/>
                </a:solidFill>
                <a:latin typeface="Monaco"/>
              </a:rPr>
              <a:t>|-- 080_out: long </a:t>
            </a:r>
            <a:endParaRPr lang="en-US" altLang="zh-CN" dirty="0">
              <a:solidFill>
                <a:schemeClr val="bg1"/>
              </a:solidFill>
              <a:latin typeface="Monaco"/>
            </a:endParaRPr>
          </a:p>
          <a:p>
            <a:r>
              <a:rPr lang="en-US" altLang="zh-CN" dirty="0">
                <a:solidFill>
                  <a:schemeClr val="bg1"/>
                </a:solidFill>
                <a:latin typeface="Monaco"/>
              </a:rPr>
              <a:t>|-- 083_out: long</a:t>
            </a:r>
            <a:endParaRPr lang="en-US" altLang="zh-CN" b="0" i="0" dirty="0">
              <a:solidFill>
                <a:schemeClr val="bg1"/>
              </a:solidFill>
              <a:effectLst/>
              <a:latin typeface="Monac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3" name="文本框 2"/>
          <p:cNvSpPr txBox="1"/>
          <p:nvPr/>
        </p:nvSpPr>
        <p:spPr>
          <a:xfrm>
            <a:off x="1417320" y="1181427"/>
            <a:ext cx="10378440" cy="4247317"/>
          </a:xfrm>
          <a:prstGeom prst="rect">
            <a:avLst/>
          </a:prstGeom>
          <a:noFill/>
        </p:spPr>
        <p:txBody>
          <a:bodyPr wrap="square" rtlCol="0">
            <a:spAutoFit/>
          </a:bodyPr>
          <a:lstStyle/>
          <a:p>
            <a:r>
              <a:rPr lang="zh-CN" altLang="en-US" dirty="0">
                <a:solidFill>
                  <a:schemeClr val="bg1"/>
                </a:solidFill>
              </a:rPr>
              <a:t>二、公交卡出行特征提取</a:t>
            </a:r>
            <a:endParaRPr lang="en-US" altLang="zh-CN" dirty="0">
              <a:solidFill>
                <a:schemeClr val="bg1"/>
              </a:solidFill>
            </a:endParaRPr>
          </a:p>
          <a:p>
            <a:r>
              <a:rPr lang="en-US" altLang="zh-CN" dirty="0">
                <a:solidFill>
                  <a:schemeClr val="bg1"/>
                </a:solidFill>
              </a:rPr>
              <a:t>   </a:t>
            </a:r>
            <a:endParaRPr lang="en-US" altLang="zh-CN" dirty="0">
              <a:solidFill>
                <a:schemeClr val="bg1"/>
              </a:solidFill>
            </a:endParaRPr>
          </a:p>
          <a:p>
            <a:r>
              <a:rPr lang="en-US" altLang="zh-CN" dirty="0">
                <a:solidFill>
                  <a:schemeClr val="bg1"/>
                </a:solidFill>
              </a:rPr>
              <a:t>   </a:t>
            </a:r>
            <a:r>
              <a:rPr lang="zh-CN" altLang="en-US" dirty="0">
                <a:solidFill>
                  <a:schemeClr val="bg1"/>
                </a:solidFill>
              </a:rPr>
              <a:t>为了更加准确全面地代表公交卡出行的模式特征，结合数据统计，提取如下特征：</a:t>
            </a:r>
            <a:endParaRPr lang="en-US" altLang="zh-CN" dirty="0">
              <a:solidFill>
                <a:schemeClr val="bg1"/>
              </a:solidFill>
            </a:endParaRPr>
          </a:p>
          <a:p>
            <a:r>
              <a:rPr lang="en-US" altLang="zh-CN" dirty="0">
                <a:solidFill>
                  <a:schemeClr val="bg1"/>
                </a:solidFill>
              </a:rPr>
              <a:t>1</a:t>
            </a:r>
            <a:r>
              <a:rPr lang="zh-CN" altLang="en-US" dirty="0">
                <a:solidFill>
                  <a:schemeClr val="bg1"/>
                </a:solidFill>
              </a:rPr>
              <a:t>、</a:t>
            </a:r>
            <a:r>
              <a:rPr lang="en-US" altLang="zh-CN" dirty="0">
                <a:solidFill>
                  <a:schemeClr val="bg1"/>
                </a:solidFill>
                <a:latin typeface="Monaco"/>
              </a:rPr>
              <a:t> </a:t>
            </a:r>
            <a:r>
              <a:rPr lang="zh-CN" altLang="en-US" dirty="0">
                <a:solidFill>
                  <a:schemeClr val="bg1"/>
                </a:solidFill>
                <a:latin typeface="Monaco"/>
              </a:rPr>
              <a:t>平均单次乘车持续时间（乘车</a:t>
            </a:r>
            <a:r>
              <a:rPr lang="en-US" altLang="zh-CN" dirty="0">
                <a:solidFill>
                  <a:schemeClr val="bg1"/>
                </a:solidFill>
                <a:latin typeface="Monaco"/>
              </a:rPr>
              <a:t>+</a:t>
            </a:r>
            <a:r>
              <a:rPr lang="zh-CN" altLang="en-US" dirty="0">
                <a:solidFill>
                  <a:schemeClr val="bg1"/>
                </a:solidFill>
                <a:latin typeface="Monaco"/>
              </a:rPr>
              <a:t>逗留）  ：</a:t>
            </a:r>
            <a:r>
              <a:rPr lang="en-US" altLang="zh-CN" dirty="0" err="1">
                <a:solidFill>
                  <a:schemeClr val="bg1"/>
                </a:solidFill>
                <a:latin typeface="Monaco"/>
              </a:rPr>
              <a:t>avgstaytime</a:t>
            </a:r>
            <a:endParaRPr lang="en-US" altLang="zh-CN" dirty="0">
              <a:solidFill>
                <a:schemeClr val="bg1"/>
              </a:solidFill>
              <a:latin typeface="Monaco"/>
            </a:endParaRPr>
          </a:p>
          <a:p>
            <a:r>
              <a:rPr lang="en-US" altLang="zh-CN" dirty="0">
                <a:solidFill>
                  <a:schemeClr val="bg1"/>
                </a:solidFill>
                <a:latin typeface="Monaco"/>
              </a:rPr>
              <a:t>2</a:t>
            </a:r>
            <a:r>
              <a:rPr lang="zh-CN" altLang="en-US" dirty="0">
                <a:solidFill>
                  <a:schemeClr val="bg1"/>
                </a:solidFill>
                <a:latin typeface="Monaco"/>
              </a:rPr>
              <a:t>、 最长单次乘车持续时间（乘车</a:t>
            </a:r>
            <a:r>
              <a:rPr lang="en-US" altLang="zh-CN" dirty="0">
                <a:solidFill>
                  <a:schemeClr val="bg1"/>
                </a:solidFill>
                <a:latin typeface="Monaco"/>
              </a:rPr>
              <a:t>+</a:t>
            </a:r>
            <a:r>
              <a:rPr lang="zh-CN" altLang="en-US" dirty="0">
                <a:solidFill>
                  <a:schemeClr val="bg1"/>
                </a:solidFill>
                <a:latin typeface="Monaco"/>
              </a:rPr>
              <a:t>逗留）： </a:t>
            </a:r>
            <a:r>
              <a:rPr lang="en-US" altLang="zh-CN" dirty="0">
                <a:solidFill>
                  <a:schemeClr val="bg1"/>
                </a:solidFill>
                <a:latin typeface="Monaco"/>
              </a:rPr>
              <a:t>maxstaytime</a:t>
            </a:r>
            <a:endParaRPr lang="en-US" altLang="zh-CN" dirty="0">
              <a:solidFill>
                <a:schemeClr val="bg1"/>
              </a:solidFill>
              <a:latin typeface="Monaco"/>
            </a:endParaRPr>
          </a:p>
          <a:p>
            <a:r>
              <a:rPr lang="en-US" altLang="zh-CN" dirty="0">
                <a:solidFill>
                  <a:schemeClr val="bg1"/>
                </a:solidFill>
                <a:latin typeface="Monaco"/>
              </a:rPr>
              <a:t>3</a:t>
            </a:r>
            <a:r>
              <a:rPr lang="zh-CN" altLang="en-US" dirty="0">
                <a:solidFill>
                  <a:schemeClr val="bg1"/>
                </a:solidFill>
                <a:latin typeface="Monaco"/>
              </a:rPr>
              <a:t>、最短单次乘车持续时间（乘车</a:t>
            </a:r>
            <a:r>
              <a:rPr lang="en-US" altLang="zh-CN" dirty="0">
                <a:solidFill>
                  <a:schemeClr val="bg1"/>
                </a:solidFill>
                <a:latin typeface="Monaco"/>
              </a:rPr>
              <a:t>+</a:t>
            </a:r>
            <a:r>
              <a:rPr lang="zh-CN" altLang="en-US" dirty="0">
                <a:solidFill>
                  <a:schemeClr val="bg1"/>
                </a:solidFill>
                <a:latin typeface="Monaco"/>
              </a:rPr>
              <a:t>逗留）：   </a:t>
            </a:r>
            <a:r>
              <a:rPr lang="en-US" altLang="zh-CN" dirty="0">
                <a:solidFill>
                  <a:schemeClr val="bg1"/>
                </a:solidFill>
                <a:latin typeface="Monaco"/>
              </a:rPr>
              <a:t>minstaytime</a:t>
            </a:r>
            <a:endParaRPr lang="en-US" altLang="zh-CN" dirty="0">
              <a:solidFill>
                <a:schemeClr val="bg1"/>
              </a:solidFill>
              <a:latin typeface="Monaco"/>
            </a:endParaRPr>
          </a:p>
          <a:p>
            <a:r>
              <a:rPr lang="en-US" altLang="zh-CN" dirty="0">
                <a:solidFill>
                  <a:schemeClr val="bg1"/>
                </a:solidFill>
                <a:latin typeface="Monaco"/>
              </a:rPr>
              <a:t>4</a:t>
            </a:r>
            <a:r>
              <a:rPr lang="zh-CN" altLang="en-US" dirty="0">
                <a:solidFill>
                  <a:schemeClr val="bg1"/>
                </a:solidFill>
                <a:latin typeface="Monaco"/>
              </a:rPr>
              <a:t>、工作日进站站数：</a:t>
            </a:r>
            <a:r>
              <a:rPr lang="en-US" altLang="zh-CN" dirty="0">
                <a:solidFill>
                  <a:schemeClr val="bg1"/>
                </a:solidFill>
                <a:latin typeface="Monaco"/>
              </a:rPr>
              <a:t>  in_staweekday</a:t>
            </a:r>
            <a:endParaRPr lang="en-US" altLang="zh-CN" dirty="0">
              <a:solidFill>
                <a:schemeClr val="bg1"/>
              </a:solidFill>
              <a:latin typeface="Monaco"/>
            </a:endParaRPr>
          </a:p>
          <a:p>
            <a:r>
              <a:rPr lang="en-US" altLang="zh-CN" dirty="0">
                <a:solidFill>
                  <a:schemeClr val="bg1"/>
                </a:solidFill>
                <a:latin typeface="Monaco"/>
              </a:rPr>
              <a:t>5</a:t>
            </a:r>
            <a:r>
              <a:rPr lang="zh-CN" altLang="en-US" dirty="0">
                <a:solidFill>
                  <a:schemeClr val="bg1"/>
                </a:solidFill>
                <a:latin typeface="Monaco"/>
              </a:rPr>
              <a:t>、周末进站站数：</a:t>
            </a:r>
            <a:r>
              <a:rPr lang="en-US" altLang="zh-CN" dirty="0">
                <a:solidFill>
                  <a:schemeClr val="bg1"/>
                </a:solidFill>
                <a:latin typeface="Monaco"/>
              </a:rPr>
              <a:t> </a:t>
            </a:r>
            <a:r>
              <a:rPr lang="en-US" altLang="zh-CN" dirty="0" err="1">
                <a:solidFill>
                  <a:schemeClr val="bg1"/>
                </a:solidFill>
                <a:latin typeface="Monaco"/>
              </a:rPr>
              <a:t>in_staweekend</a:t>
            </a:r>
            <a:endParaRPr lang="en-US" altLang="zh-CN" dirty="0">
              <a:solidFill>
                <a:schemeClr val="bg1"/>
              </a:solidFill>
              <a:latin typeface="Monaco"/>
            </a:endParaRPr>
          </a:p>
          <a:p>
            <a:r>
              <a:rPr lang="en-US" altLang="zh-CN" dirty="0">
                <a:solidFill>
                  <a:schemeClr val="bg1"/>
                </a:solidFill>
                <a:latin typeface="Monaco"/>
              </a:rPr>
              <a:t>6</a:t>
            </a:r>
            <a:r>
              <a:rPr lang="zh-CN" altLang="en-US" dirty="0">
                <a:solidFill>
                  <a:schemeClr val="bg1"/>
                </a:solidFill>
                <a:latin typeface="Monaco"/>
              </a:rPr>
              <a:t>、工作日出站站数：</a:t>
            </a:r>
            <a:r>
              <a:rPr lang="en-US" altLang="zh-CN" dirty="0">
                <a:solidFill>
                  <a:schemeClr val="bg1"/>
                </a:solidFill>
                <a:latin typeface="Monaco"/>
              </a:rPr>
              <a:t> out_staweekday</a:t>
            </a:r>
            <a:endParaRPr lang="en-US" altLang="zh-CN" dirty="0">
              <a:solidFill>
                <a:schemeClr val="bg1"/>
              </a:solidFill>
              <a:latin typeface="Monaco"/>
            </a:endParaRPr>
          </a:p>
          <a:p>
            <a:r>
              <a:rPr lang="en-US" altLang="zh-CN" dirty="0">
                <a:solidFill>
                  <a:schemeClr val="bg1"/>
                </a:solidFill>
                <a:latin typeface="Monaco"/>
              </a:rPr>
              <a:t>7</a:t>
            </a:r>
            <a:r>
              <a:rPr lang="zh-CN" altLang="en-US" dirty="0">
                <a:solidFill>
                  <a:schemeClr val="bg1"/>
                </a:solidFill>
                <a:latin typeface="Monaco"/>
              </a:rPr>
              <a:t>、周末出站站数：</a:t>
            </a:r>
            <a:r>
              <a:rPr lang="en-US" altLang="zh-CN" dirty="0">
                <a:solidFill>
                  <a:schemeClr val="bg1"/>
                </a:solidFill>
                <a:latin typeface="Monaco"/>
              </a:rPr>
              <a:t> out_staweekend</a:t>
            </a:r>
            <a:endParaRPr lang="en-US" altLang="zh-CN" dirty="0">
              <a:solidFill>
                <a:schemeClr val="bg1"/>
              </a:solidFill>
              <a:latin typeface="Monaco"/>
            </a:endParaRPr>
          </a:p>
          <a:p>
            <a:r>
              <a:rPr lang="en-US" altLang="zh-CN" dirty="0">
                <a:solidFill>
                  <a:schemeClr val="bg1"/>
                </a:solidFill>
                <a:latin typeface="Monaco"/>
              </a:rPr>
              <a:t>8</a:t>
            </a:r>
            <a:r>
              <a:rPr lang="zh-CN" altLang="en-US" dirty="0">
                <a:solidFill>
                  <a:schemeClr val="bg1"/>
                </a:solidFill>
                <a:latin typeface="Monaco"/>
              </a:rPr>
              <a:t>、出行天数（考察时间段内）：</a:t>
            </a:r>
            <a:r>
              <a:rPr lang="en-US" altLang="zh-CN" dirty="0">
                <a:solidFill>
                  <a:schemeClr val="bg1"/>
                </a:solidFill>
                <a:latin typeface="Monaco"/>
              </a:rPr>
              <a:t> </a:t>
            </a:r>
            <a:r>
              <a:rPr lang="en-US" altLang="zh-CN" dirty="0" err="1">
                <a:solidFill>
                  <a:schemeClr val="bg1"/>
                </a:solidFill>
                <a:latin typeface="Monaco"/>
              </a:rPr>
              <a:t>trans_days</a:t>
            </a:r>
            <a:endParaRPr lang="en-US" altLang="zh-CN" dirty="0">
              <a:solidFill>
                <a:schemeClr val="bg1"/>
              </a:solidFill>
              <a:latin typeface="Monaco"/>
            </a:endParaRPr>
          </a:p>
          <a:p>
            <a:r>
              <a:rPr lang="en-US" altLang="zh-CN" dirty="0">
                <a:solidFill>
                  <a:schemeClr val="bg1"/>
                </a:solidFill>
                <a:latin typeface="Monaco"/>
              </a:rPr>
              <a:t>9</a:t>
            </a:r>
            <a:r>
              <a:rPr lang="zh-CN" altLang="en-US" dirty="0">
                <a:solidFill>
                  <a:schemeClr val="bg1"/>
                </a:solidFill>
                <a:latin typeface="Monaco"/>
              </a:rPr>
              <a:t>、工作日乘车次数：</a:t>
            </a:r>
            <a:r>
              <a:rPr lang="en-US" altLang="zh-CN" dirty="0">
                <a:solidFill>
                  <a:schemeClr val="bg1"/>
                </a:solidFill>
                <a:latin typeface="Monaco"/>
              </a:rPr>
              <a:t> </a:t>
            </a:r>
            <a:r>
              <a:rPr lang="en-US" altLang="zh-CN" dirty="0" err="1">
                <a:solidFill>
                  <a:schemeClr val="bg1"/>
                </a:solidFill>
                <a:latin typeface="Monaco"/>
              </a:rPr>
              <a:t>trans_timesweekday</a:t>
            </a:r>
            <a:endParaRPr lang="en-US" altLang="zh-CN" dirty="0">
              <a:solidFill>
                <a:schemeClr val="bg1"/>
              </a:solidFill>
              <a:latin typeface="Monaco"/>
            </a:endParaRPr>
          </a:p>
          <a:p>
            <a:r>
              <a:rPr lang="en-US" altLang="zh-CN" dirty="0">
                <a:solidFill>
                  <a:schemeClr val="bg1"/>
                </a:solidFill>
                <a:latin typeface="Monaco"/>
              </a:rPr>
              <a:t>10</a:t>
            </a:r>
            <a:r>
              <a:rPr lang="zh-CN" altLang="en-US" dirty="0">
                <a:solidFill>
                  <a:schemeClr val="bg1"/>
                </a:solidFill>
                <a:latin typeface="Monaco"/>
              </a:rPr>
              <a:t>、周末乘车次数：</a:t>
            </a:r>
            <a:r>
              <a:rPr lang="en-US" altLang="zh-CN" dirty="0">
                <a:solidFill>
                  <a:schemeClr val="bg1"/>
                </a:solidFill>
                <a:latin typeface="Monaco"/>
              </a:rPr>
              <a:t> </a:t>
            </a:r>
            <a:r>
              <a:rPr lang="en-US" altLang="zh-CN" dirty="0" err="1">
                <a:solidFill>
                  <a:schemeClr val="bg1"/>
                </a:solidFill>
                <a:latin typeface="Monaco"/>
              </a:rPr>
              <a:t>trans_timesweekend</a:t>
            </a:r>
            <a:endParaRPr lang="en-US" altLang="zh-CN" dirty="0">
              <a:solidFill>
                <a:schemeClr val="bg1"/>
              </a:solidFill>
              <a:latin typeface="Monaco"/>
            </a:endParaRPr>
          </a:p>
          <a:p>
            <a:r>
              <a:rPr lang="en-US" altLang="zh-CN" dirty="0">
                <a:solidFill>
                  <a:schemeClr val="bg1"/>
                </a:solidFill>
                <a:latin typeface="Monaco"/>
              </a:rPr>
              <a:t>11</a:t>
            </a:r>
            <a:r>
              <a:rPr lang="zh-CN" altLang="en-US" dirty="0">
                <a:solidFill>
                  <a:schemeClr val="bg1"/>
                </a:solidFill>
                <a:latin typeface="Monaco"/>
              </a:rPr>
              <a:t>、单日最大乘车次数：</a:t>
            </a:r>
            <a:r>
              <a:rPr lang="en-US" altLang="zh-CN" dirty="0">
                <a:solidFill>
                  <a:schemeClr val="bg1"/>
                </a:solidFill>
                <a:latin typeface="Monaco"/>
              </a:rPr>
              <a:t> </a:t>
            </a:r>
            <a:r>
              <a:rPr lang="en-US" altLang="zh-CN" dirty="0" err="1">
                <a:solidFill>
                  <a:schemeClr val="bg1"/>
                </a:solidFill>
                <a:latin typeface="Monaco"/>
              </a:rPr>
              <a:t>trans_maxtimes</a:t>
            </a:r>
            <a:endParaRPr lang="en-US" altLang="zh-CN" dirty="0">
              <a:solidFill>
                <a:schemeClr val="bg1"/>
              </a:solidFill>
              <a:latin typeface="Monaco"/>
            </a:endParaRPr>
          </a:p>
          <a:p>
            <a:r>
              <a:rPr lang="en-US" altLang="zh-CN" dirty="0">
                <a:solidFill>
                  <a:schemeClr val="bg1"/>
                </a:solidFill>
                <a:latin typeface="Monaco"/>
              </a:rPr>
              <a:t>12</a:t>
            </a:r>
            <a:r>
              <a:rPr lang="zh-CN" altLang="en-US" dirty="0">
                <a:solidFill>
                  <a:schemeClr val="bg1"/>
                </a:solidFill>
                <a:latin typeface="Monaco"/>
              </a:rPr>
              <a:t>：短距离乘车次数（以单次乘车时间小于</a:t>
            </a:r>
            <a:r>
              <a:rPr lang="en-US" altLang="zh-CN" dirty="0">
                <a:solidFill>
                  <a:schemeClr val="bg1"/>
                </a:solidFill>
                <a:latin typeface="Monaco"/>
              </a:rPr>
              <a:t>20</a:t>
            </a:r>
            <a:r>
              <a:rPr lang="zh-CN" altLang="en-US" dirty="0">
                <a:solidFill>
                  <a:schemeClr val="bg1"/>
                </a:solidFill>
                <a:latin typeface="Monaco"/>
              </a:rPr>
              <a:t>分钟为界）：</a:t>
            </a:r>
            <a:r>
              <a:rPr lang="en-US" altLang="zh-CN" dirty="0">
                <a:solidFill>
                  <a:schemeClr val="bg1"/>
                </a:solidFill>
                <a:latin typeface="Monaco"/>
              </a:rPr>
              <a:t>  </a:t>
            </a:r>
            <a:r>
              <a:rPr lang="en-US" altLang="zh-CN" dirty="0" err="1">
                <a:solidFill>
                  <a:schemeClr val="bg1"/>
                </a:solidFill>
                <a:latin typeface="Monaco"/>
              </a:rPr>
              <a:t>short_times</a:t>
            </a:r>
            <a:endParaRPr lang="zh-CN" altLang="en-US"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148416"/>
            <a:ext cx="12192000" cy="6915150"/>
          </a:xfrm>
          <a:prstGeom prst="rect">
            <a:avLst/>
          </a:prstGeom>
        </p:spPr>
      </p:pic>
      <p:sp>
        <p:nvSpPr>
          <p:cNvPr id="3" name="文本框 2"/>
          <p:cNvSpPr txBox="1"/>
          <p:nvPr/>
        </p:nvSpPr>
        <p:spPr>
          <a:xfrm>
            <a:off x="853440" y="792480"/>
            <a:ext cx="9555480" cy="523220"/>
          </a:xfrm>
          <a:prstGeom prst="rect">
            <a:avLst/>
          </a:prstGeom>
          <a:noFill/>
        </p:spPr>
        <p:txBody>
          <a:bodyPr wrap="square" rtlCol="0">
            <a:spAutoFit/>
          </a:bodyPr>
          <a:lstStyle/>
          <a:p>
            <a:r>
              <a:rPr lang="zh-CN" altLang="en-US" sz="2800" dirty="0">
                <a:solidFill>
                  <a:schemeClr val="bg1"/>
                </a:solidFill>
              </a:rPr>
              <a:t>特征选择</a:t>
            </a:r>
            <a:endParaRPr lang="zh-CN" altLang="en-US" sz="2800" dirty="0">
              <a:solidFill>
                <a:schemeClr val="bg1"/>
              </a:solidFill>
            </a:endParaRPr>
          </a:p>
        </p:txBody>
      </p:sp>
      <p:sp>
        <p:nvSpPr>
          <p:cNvPr id="5" name="文本框 4"/>
          <p:cNvSpPr txBox="1"/>
          <p:nvPr/>
        </p:nvSpPr>
        <p:spPr>
          <a:xfrm>
            <a:off x="1219200" y="2014954"/>
            <a:ext cx="8763000" cy="646331"/>
          </a:xfrm>
          <a:prstGeom prst="rect">
            <a:avLst/>
          </a:prstGeom>
          <a:noFill/>
        </p:spPr>
        <p:txBody>
          <a:bodyPr wrap="square" rtlCol="0">
            <a:spAutoFit/>
          </a:bodyPr>
          <a:lstStyle/>
          <a:p>
            <a:r>
              <a:rPr lang="zh-CN" altLang="en-US" dirty="0">
                <a:solidFill>
                  <a:schemeClr val="bg1"/>
                </a:solidFill>
              </a:rPr>
              <a:t>对提取的特征进行简单的统计量分析，以周末进站站数</a:t>
            </a:r>
            <a:r>
              <a:rPr lang="en-US" altLang="zh-CN" dirty="0">
                <a:solidFill>
                  <a:schemeClr val="bg1"/>
                </a:solidFill>
              </a:rPr>
              <a:t>in_staweekend</a:t>
            </a:r>
            <a:r>
              <a:rPr lang="zh-CN" altLang="en-US" dirty="0">
                <a:solidFill>
                  <a:schemeClr val="bg1"/>
                </a:solidFill>
              </a:rPr>
              <a:t>为例：</a:t>
            </a:r>
            <a:endParaRPr lang="en-US" altLang="zh-CN" dirty="0">
              <a:solidFill>
                <a:schemeClr val="bg1"/>
              </a:solidFill>
            </a:endParaRPr>
          </a:p>
          <a:p>
            <a:endParaRPr lang="zh-CN" altLang="en-US" dirty="0">
              <a:solidFill>
                <a:schemeClr val="bg1"/>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298" y="5808291"/>
            <a:ext cx="4700344" cy="3133562"/>
          </a:xfrm>
          <a:prstGeom prst="rect">
            <a:avLst/>
          </a:prstGeom>
        </p:spPr>
      </p:pic>
      <p:sp>
        <p:nvSpPr>
          <p:cNvPr id="12" name="矩形 11"/>
          <p:cNvSpPr/>
          <p:nvPr/>
        </p:nvSpPr>
        <p:spPr>
          <a:xfrm>
            <a:off x="999545" y="3344926"/>
            <a:ext cx="8356209" cy="2585323"/>
          </a:xfrm>
          <a:prstGeom prst="rect">
            <a:avLst/>
          </a:prstGeom>
        </p:spPr>
        <p:txBody>
          <a:bodyPr wrap="square">
            <a:spAutoFit/>
          </a:bodyPr>
          <a:lstStyle/>
          <a:p>
            <a:r>
              <a:rPr lang="en-US" altLang="zh-CN" dirty="0">
                <a:solidFill>
                  <a:schemeClr val="bg1"/>
                </a:solidFill>
                <a:latin typeface="Monaco"/>
              </a:rPr>
              <a:t>            in_staweekend</a:t>
            </a:r>
            <a:endParaRPr lang="en-US" altLang="zh-CN" dirty="0">
              <a:solidFill>
                <a:schemeClr val="bg1"/>
              </a:solidFill>
              <a:latin typeface="Monaco"/>
            </a:endParaRPr>
          </a:p>
          <a:p>
            <a:r>
              <a:rPr lang="en-US" altLang="zh-CN" dirty="0">
                <a:solidFill>
                  <a:schemeClr val="bg1"/>
                </a:solidFill>
                <a:latin typeface="Monaco"/>
              </a:rPr>
              <a:t>count  967422.000000</a:t>
            </a:r>
            <a:endParaRPr lang="en-US" altLang="zh-CN" dirty="0">
              <a:solidFill>
                <a:schemeClr val="bg1"/>
              </a:solidFill>
              <a:latin typeface="Monaco"/>
            </a:endParaRPr>
          </a:p>
          <a:p>
            <a:r>
              <a:rPr lang="en-US" altLang="zh-CN" dirty="0">
                <a:solidFill>
                  <a:schemeClr val="bg1"/>
                </a:solidFill>
                <a:latin typeface="Monaco"/>
              </a:rPr>
              <a:t>mean        2.098030</a:t>
            </a:r>
            <a:endParaRPr lang="en-US" altLang="zh-CN" dirty="0">
              <a:solidFill>
                <a:schemeClr val="bg1"/>
              </a:solidFill>
              <a:latin typeface="Monaco"/>
            </a:endParaRPr>
          </a:p>
          <a:p>
            <a:r>
              <a:rPr lang="en-US" altLang="zh-CN" dirty="0" err="1">
                <a:solidFill>
                  <a:schemeClr val="bg1"/>
                </a:solidFill>
                <a:latin typeface="Monaco"/>
              </a:rPr>
              <a:t>std</a:t>
            </a:r>
            <a:r>
              <a:rPr lang="en-US" altLang="zh-CN" dirty="0">
                <a:solidFill>
                  <a:schemeClr val="bg1"/>
                </a:solidFill>
                <a:latin typeface="Monaco"/>
              </a:rPr>
              <a:t>         1.039107</a:t>
            </a:r>
            <a:endParaRPr lang="en-US" altLang="zh-CN" dirty="0">
              <a:solidFill>
                <a:schemeClr val="bg1"/>
              </a:solidFill>
              <a:latin typeface="Monaco"/>
            </a:endParaRPr>
          </a:p>
          <a:p>
            <a:r>
              <a:rPr lang="en-US" altLang="zh-CN" dirty="0">
                <a:solidFill>
                  <a:schemeClr val="bg1"/>
                </a:solidFill>
                <a:latin typeface="Monaco"/>
              </a:rPr>
              <a:t>min         1.000000</a:t>
            </a:r>
            <a:endParaRPr lang="en-US" altLang="zh-CN" dirty="0">
              <a:solidFill>
                <a:schemeClr val="bg1"/>
              </a:solidFill>
              <a:latin typeface="Monaco"/>
            </a:endParaRPr>
          </a:p>
          <a:p>
            <a:r>
              <a:rPr lang="en-US" altLang="zh-CN" dirty="0">
                <a:solidFill>
                  <a:schemeClr val="bg1"/>
                </a:solidFill>
                <a:latin typeface="Monaco"/>
              </a:rPr>
              <a:t>25%         1.000000</a:t>
            </a:r>
            <a:endParaRPr lang="en-US" altLang="zh-CN" dirty="0">
              <a:solidFill>
                <a:schemeClr val="bg1"/>
              </a:solidFill>
              <a:latin typeface="Monaco"/>
            </a:endParaRPr>
          </a:p>
          <a:p>
            <a:r>
              <a:rPr lang="en-US" altLang="zh-CN" dirty="0">
                <a:solidFill>
                  <a:schemeClr val="bg1"/>
                </a:solidFill>
                <a:latin typeface="Monaco"/>
              </a:rPr>
              <a:t>50%         2.000000</a:t>
            </a:r>
            <a:endParaRPr lang="en-US" altLang="zh-CN" dirty="0">
              <a:solidFill>
                <a:schemeClr val="bg1"/>
              </a:solidFill>
              <a:latin typeface="Monaco"/>
            </a:endParaRPr>
          </a:p>
          <a:p>
            <a:r>
              <a:rPr lang="en-US" altLang="zh-CN" dirty="0">
                <a:solidFill>
                  <a:schemeClr val="bg1"/>
                </a:solidFill>
                <a:latin typeface="Monaco"/>
              </a:rPr>
              <a:t>75%         3.000000</a:t>
            </a:r>
            <a:endParaRPr lang="en-US" altLang="zh-CN" dirty="0">
              <a:solidFill>
                <a:schemeClr val="bg1"/>
              </a:solidFill>
              <a:latin typeface="Monaco"/>
            </a:endParaRPr>
          </a:p>
          <a:p>
            <a:r>
              <a:rPr lang="en-US" altLang="zh-CN" dirty="0">
                <a:solidFill>
                  <a:schemeClr val="bg1"/>
                </a:solidFill>
                <a:latin typeface="Monaco"/>
              </a:rPr>
              <a:t>max        13.000000</a:t>
            </a:r>
            <a:endParaRPr lang="en-US" altLang="zh-CN" b="0" i="0" dirty="0">
              <a:solidFill>
                <a:schemeClr val="bg1"/>
              </a:solidFill>
              <a:effectLst/>
              <a:latin typeface="Monaco"/>
            </a:endParaRPr>
          </a:p>
        </p:txBody>
      </p:sp>
      <p:sp>
        <p:nvSpPr>
          <p:cNvPr id="13" name="文本框 12"/>
          <p:cNvSpPr txBox="1"/>
          <p:nvPr/>
        </p:nvSpPr>
        <p:spPr>
          <a:xfrm>
            <a:off x="8396724" y="3042554"/>
            <a:ext cx="3432603" cy="3046988"/>
          </a:xfrm>
          <a:prstGeom prst="rect">
            <a:avLst/>
          </a:prstGeom>
          <a:noFill/>
        </p:spPr>
        <p:txBody>
          <a:bodyPr wrap="square" rtlCol="0">
            <a:spAutoFit/>
          </a:bodyPr>
          <a:lstStyle/>
          <a:p>
            <a:r>
              <a:rPr lang="zh-CN" altLang="zh-CN" sz="1600" dirty="0">
                <a:solidFill>
                  <a:schemeClr val="bg1"/>
                </a:solidFill>
              </a:rPr>
              <a:t>异常值通常被定义为小于</a:t>
            </a:r>
            <a:r>
              <a:rPr lang="en-US" altLang="zh-CN" sz="1600" dirty="0">
                <a:solidFill>
                  <a:schemeClr val="bg1"/>
                </a:solidFill>
              </a:rPr>
              <a:t>QL-1.5IQR</a:t>
            </a:r>
            <a:r>
              <a:rPr lang="zh-CN" altLang="zh-CN" sz="1600" dirty="0">
                <a:solidFill>
                  <a:schemeClr val="bg1"/>
                </a:solidFill>
              </a:rPr>
              <a:t>或大于</a:t>
            </a:r>
            <a:r>
              <a:rPr lang="en-US" altLang="zh-CN" sz="1600" dirty="0">
                <a:solidFill>
                  <a:schemeClr val="bg1"/>
                </a:solidFill>
              </a:rPr>
              <a:t>QU+1.5IQR</a:t>
            </a:r>
            <a:r>
              <a:rPr lang="zh-CN" altLang="zh-CN" sz="1600" dirty="0">
                <a:solidFill>
                  <a:schemeClr val="bg1"/>
                </a:solidFill>
              </a:rPr>
              <a:t>，</a:t>
            </a:r>
            <a:r>
              <a:rPr lang="en-US" altLang="zh-CN" sz="1600" dirty="0">
                <a:solidFill>
                  <a:schemeClr val="bg1"/>
                </a:solidFill>
              </a:rPr>
              <a:t>QL</a:t>
            </a:r>
            <a:r>
              <a:rPr lang="zh-CN" altLang="zh-CN" sz="1600" dirty="0">
                <a:solidFill>
                  <a:schemeClr val="bg1"/>
                </a:solidFill>
              </a:rPr>
              <a:t>称为下四分位，</a:t>
            </a:r>
            <a:r>
              <a:rPr lang="en-US" altLang="zh-CN" sz="1600" dirty="0">
                <a:solidFill>
                  <a:schemeClr val="bg1"/>
                </a:solidFill>
              </a:rPr>
              <a:t>QU</a:t>
            </a:r>
            <a:r>
              <a:rPr lang="zh-CN" altLang="zh-CN" sz="1600" dirty="0">
                <a:solidFill>
                  <a:schemeClr val="bg1"/>
                </a:solidFill>
              </a:rPr>
              <a:t>为上四分位，</a:t>
            </a:r>
            <a:r>
              <a:rPr lang="en-US" altLang="zh-CN" sz="1600" dirty="0">
                <a:solidFill>
                  <a:schemeClr val="bg1"/>
                </a:solidFill>
              </a:rPr>
              <a:t>IQR</a:t>
            </a:r>
            <a:r>
              <a:rPr lang="zh-CN" altLang="zh-CN" sz="1600" dirty="0">
                <a:solidFill>
                  <a:schemeClr val="bg1"/>
                </a:solidFill>
              </a:rPr>
              <a:t>称为四分位数间距，是</a:t>
            </a:r>
            <a:r>
              <a:rPr lang="en-US" altLang="zh-CN" sz="1600" dirty="0">
                <a:solidFill>
                  <a:schemeClr val="bg1"/>
                </a:solidFill>
              </a:rPr>
              <a:t>QU</a:t>
            </a:r>
            <a:r>
              <a:rPr lang="zh-CN" altLang="zh-CN" sz="1600" dirty="0">
                <a:solidFill>
                  <a:schemeClr val="bg1"/>
                </a:solidFill>
              </a:rPr>
              <a:t>与</a:t>
            </a:r>
            <a:r>
              <a:rPr lang="en-US" altLang="zh-CN" sz="1600" dirty="0">
                <a:solidFill>
                  <a:schemeClr val="bg1"/>
                </a:solidFill>
              </a:rPr>
              <a:t>QL</a:t>
            </a:r>
            <a:r>
              <a:rPr lang="zh-CN" altLang="zh-CN" sz="1600" dirty="0">
                <a:solidFill>
                  <a:schemeClr val="bg1"/>
                </a:solidFill>
              </a:rPr>
              <a:t>之差，其间包含了全部观察值的一半。</a:t>
            </a:r>
            <a:endParaRPr lang="en-US" altLang="zh-CN" sz="1600" dirty="0">
              <a:solidFill>
                <a:schemeClr val="bg1"/>
              </a:solidFill>
            </a:endParaRPr>
          </a:p>
          <a:p>
            <a:endParaRPr lang="en-US" altLang="zh-CN" sz="1600" dirty="0">
              <a:solidFill>
                <a:schemeClr val="bg1"/>
              </a:solidFill>
            </a:endParaRPr>
          </a:p>
          <a:p>
            <a:r>
              <a:rPr lang="zh-CN" altLang="en-US" sz="1600" dirty="0">
                <a:solidFill>
                  <a:schemeClr val="bg1"/>
                </a:solidFill>
              </a:rPr>
              <a:t>由于我们需要进行异常出行模式的识别，所以需要抽取的特征能够准确地区分出异常的数据，即在该特征上的数据存在</a:t>
            </a:r>
            <a:r>
              <a:rPr lang="en-US" altLang="zh-CN" sz="1600" dirty="0">
                <a:solidFill>
                  <a:schemeClr val="bg1"/>
                </a:solidFill>
              </a:rPr>
              <a:t>QL-1.5IQR</a:t>
            </a:r>
            <a:r>
              <a:rPr lang="zh-CN" altLang="en-US" sz="1600" dirty="0">
                <a:solidFill>
                  <a:schemeClr val="bg1"/>
                </a:solidFill>
              </a:rPr>
              <a:t>与</a:t>
            </a:r>
            <a:r>
              <a:rPr lang="en-US" altLang="zh-CN" sz="1600" dirty="0">
                <a:solidFill>
                  <a:schemeClr val="bg1"/>
                </a:solidFill>
              </a:rPr>
              <a:t>QU+1.5IQR</a:t>
            </a:r>
            <a:r>
              <a:rPr lang="zh-CN" altLang="en-US" sz="1600" dirty="0">
                <a:solidFill>
                  <a:schemeClr val="bg1"/>
                </a:solidFill>
              </a:rPr>
              <a:t>之外的数据</a:t>
            </a:r>
            <a:endParaRPr lang="zh-CN" altLang="zh-CN" sz="1600" dirty="0">
              <a:solidFill>
                <a:schemeClr val="bg1"/>
              </a:solidFill>
            </a:endParaRPr>
          </a:p>
          <a:p>
            <a:endParaRPr lang="zh-CN" altLang="en-US" sz="16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模型构建</a:t>
            </a:r>
            <a:endParaRPr lang="zh-CN" altLang="en-US" dirty="0"/>
          </a:p>
        </p:txBody>
      </p:sp>
      <p:sp>
        <p:nvSpPr>
          <p:cNvPr id="3" name="文本框 2"/>
          <p:cNvSpPr txBox="1"/>
          <p:nvPr/>
        </p:nvSpPr>
        <p:spPr>
          <a:xfrm>
            <a:off x="5614988" y="1828800"/>
            <a:ext cx="928687" cy="1323439"/>
          </a:xfrm>
          <a:prstGeom prst="rect">
            <a:avLst/>
          </a:prstGeom>
          <a:noFill/>
        </p:spPr>
        <p:txBody>
          <a:bodyPr wrap="square" rtlCol="0">
            <a:spAutoFit/>
          </a:bodyPr>
          <a:lstStyle/>
          <a:p>
            <a:r>
              <a:rPr lang="en-US" altLang="zh-CN" sz="8000" b="1" dirty="0">
                <a:solidFill>
                  <a:schemeClr val="bg1"/>
                </a:solidFill>
              </a:rPr>
              <a:t>D</a:t>
            </a:r>
            <a:endParaRPr lang="zh-CN" altLang="en-US" sz="8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2" name="文本框 1"/>
          <p:cNvSpPr txBox="1"/>
          <p:nvPr/>
        </p:nvSpPr>
        <p:spPr>
          <a:xfrm>
            <a:off x="1222449" y="912166"/>
            <a:ext cx="7407798" cy="4524315"/>
          </a:xfrm>
          <a:prstGeom prst="rect">
            <a:avLst/>
          </a:prstGeom>
          <a:noFill/>
        </p:spPr>
        <p:txBody>
          <a:bodyPr wrap="square" rtlCol="0">
            <a:spAutoFit/>
          </a:bodyPr>
          <a:lstStyle/>
          <a:p>
            <a:r>
              <a:rPr lang="zh-CN" altLang="en-US" dirty="0">
                <a:solidFill>
                  <a:schemeClr val="bg1"/>
                </a:solidFill>
              </a:rPr>
              <a:t>一、地铁客流模式聚类</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聚类：   按照某个特定标准</a:t>
            </a:r>
            <a:r>
              <a:rPr lang="en-US" altLang="zh-CN" dirty="0">
                <a:solidFill>
                  <a:schemeClr val="bg1"/>
                </a:solidFill>
              </a:rPr>
              <a:t>(</a:t>
            </a:r>
            <a:r>
              <a:rPr lang="zh-CN" altLang="en-US" dirty="0">
                <a:solidFill>
                  <a:schemeClr val="bg1"/>
                </a:solidFill>
              </a:rPr>
              <a:t>比如距离</a:t>
            </a:r>
            <a:r>
              <a:rPr lang="en-US" altLang="zh-CN" dirty="0">
                <a:solidFill>
                  <a:schemeClr val="bg1"/>
                </a:solidFill>
              </a:rPr>
              <a:t>)</a:t>
            </a:r>
            <a:r>
              <a:rPr lang="zh-CN" altLang="en-US" dirty="0">
                <a:solidFill>
                  <a:schemeClr val="bg1"/>
                </a:solidFill>
              </a:rPr>
              <a:t>把一个数据集分割成不同的类或簇，使得同一个簇内的数据对象的相似性尽可能大，同时不在同一个簇中的数据对象的差异性也尽可能地大</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1</a:t>
            </a:r>
            <a:r>
              <a:rPr lang="zh-CN" altLang="en-US" dirty="0">
                <a:solidFill>
                  <a:schemeClr val="bg1"/>
                </a:solidFill>
              </a:rPr>
              <a:t>、基于层次的聚类：</a:t>
            </a:r>
            <a:endParaRPr lang="en-US" altLang="zh-CN" dirty="0">
              <a:solidFill>
                <a:schemeClr val="bg1"/>
              </a:solidFill>
            </a:endParaRPr>
          </a:p>
          <a:p>
            <a:r>
              <a:rPr lang="en-US" altLang="zh-CN" dirty="0">
                <a:solidFill>
                  <a:schemeClr val="bg1"/>
                </a:solidFill>
              </a:rPr>
              <a:t>2</a:t>
            </a:r>
            <a:r>
              <a:rPr lang="zh-CN" altLang="en-US" dirty="0">
                <a:solidFill>
                  <a:schemeClr val="bg1"/>
                </a:solidFill>
              </a:rPr>
              <a:t>、基于密度的聚类：</a:t>
            </a:r>
            <a:r>
              <a:rPr lang="en-US" altLang="zh-CN" dirty="0">
                <a:solidFill>
                  <a:schemeClr val="bg1"/>
                </a:solidFill>
              </a:rPr>
              <a:t>DBSCAN</a:t>
            </a:r>
            <a:endParaRPr lang="en-US" altLang="zh-CN" dirty="0">
              <a:solidFill>
                <a:schemeClr val="bg1"/>
              </a:solidFill>
            </a:endParaRPr>
          </a:p>
          <a:p>
            <a:r>
              <a:rPr lang="en-US" altLang="zh-CN" dirty="0">
                <a:solidFill>
                  <a:schemeClr val="bg1"/>
                </a:solidFill>
              </a:rPr>
              <a:t>3</a:t>
            </a:r>
            <a:r>
              <a:rPr lang="zh-CN" altLang="en-US" dirty="0">
                <a:solidFill>
                  <a:schemeClr val="bg1"/>
                </a:solidFill>
              </a:rPr>
              <a:t>、基于划分的聚类：</a:t>
            </a:r>
            <a:r>
              <a:rPr lang="en-US" altLang="zh-CN" dirty="0">
                <a:solidFill>
                  <a:schemeClr val="bg1"/>
                </a:solidFill>
              </a:rPr>
              <a:t>k-means</a:t>
            </a:r>
            <a:endParaRPr lang="en-US" altLang="zh-CN" dirty="0">
              <a:solidFill>
                <a:schemeClr val="bg1"/>
              </a:solidFill>
            </a:endParaRPr>
          </a:p>
          <a:p>
            <a:r>
              <a:rPr lang="en-US" altLang="zh-CN" dirty="0">
                <a:solidFill>
                  <a:schemeClr val="bg1"/>
                </a:solidFill>
              </a:rPr>
              <a:t>4</a:t>
            </a:r>
            <a:r>
              <a:rPr lang="zh-CN" altLang="en-US" dirty="0">
                <a:solidFill>
                  <a:schemeClr val="bg1"/>
                </a:solidFill>
              </a:rPr>
              <a:t>、基于网格的聚类</a:t>
            </a:r>
            <a:endParaRPr lang="en-US" altLang="zh-CN" dirty="0">
              <a:solidFill>
                <a:schemeClr val="bg1"/>
              </a:solidFill>
            </a:endParaRPr>
          </a:p>
          <a:p>
            <a:r>
              <a:rPr lang="en-US" altLang="zh-CN" dirty="0">
                <a:solidFill>
                  <a:schemeClr val="bg1"/>
                </a:solidFill>
              </a:rPr>
              <a:t>5</a:t>
            </a:r>
            <a:r>
              <a:rPr lang="zh-CN" altLang="en-US" dirty="0">
                <a:solidFill>
                  <a:schemeClr val="bg1"/>
                </a:solidFill>
              </a:rPr>
              <a:t>、基于模型的聚类</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sp>
        <p:nvSpPr>
          <p:cNvPr id="3" name="矩形 2"/>
          <p:cNvSpPr/>
          <p:nvPr/>
        </p:nvSpPr>
        <p:spPr>
          <a:xfrm>
            <a:off x="1222449" y="3907341"/>
            <a:ext cx="4006225" cy="1754326"/>
          </a:xfrm>
          <a:prstGeom prst="rect">
            <a:avLst/>
          </a:prstGeom>
        </p:spPr>
        <p:txBody>
          <a:bodyPr wrap="none">
            <a:spAutoFit/>
          </a:bodyPr>
          <a:lstStyle/>
          <a:p>
            <a:endParaRPr lang="en-US" altLang="zh-CN" dirty="0">
              <a:solidFill>
                <a:schemeClr val="bg1"/>
              </a:solidFill>
              <a:latin typeface="Helvetica Neue"/>
            </a:endParaRPr>
          </a:p>
          <a:p>
            <a:r>
              <a:rPr lang="en-US" altLang="zh-CN" dirty="0">
                <a:solidFill>
                  <a:schemeClr val="bg1"/>
                </a:solidFill>
                <a:latin typeface="Helvetica Neue"/>
              </a:rPr>
              <a:t>K-means</a:t>
            </a:r>
            <a:r>
              <a:rPr lang="zh-CN" altLang="en-US" dirty="0">
                <a:solidFill>
                  <a:schemeClr val="bg1"/>
                </a:solidFill>
                <a:latin typeface="Helvetica Neue"/>
              </a:rPr>
              <a:t>：</a:t>
            </a:r>
            <a:endParaRPr lang="en-US" altLang="zh-CN" dirty="0">
              <a:solidFill>
                <a:schemeClr val="bg1"/>
              </a:solidFill>
              <a:latin typeface="Helvetica Neue"/>
            </a:endParaRPr>
          </a:p>
          <a:p>
            <a:r>
              <a:rPr lang="en-US" altLang="zh-CN" dirty="0">
                <a:solidFill>
                  <a:schemeClr val="bg1"/>
                </a:solidFill>
                <a:latin typeface="Helvetica Neue"/>
              </a:rPr>
              <a:t>1</a:t>
            </a:r>
            <a:r>
              <a:rPr lang="zh-CN" altLang="en-US" dirty="0">
                <a:solidFill>
                  <a:schemeClr val="bg1"/>
                </a:solidFill>
                <a:latin typeface="Helvetica Neue"/>
              </a:rPr>
              <a:t>、聚类分析中使用最广泛的算法之一</a:t>
            </a:r>
            <a:endParaRPr lang="en-US" altLang="zh-CN" dirty="0">
              <a:solidFill>
                <a:schemeClr val="bg1"/>
              </a:solidFill>
              <a:latin typeface="Helvetica Neue"/>
            </a:endParaRPr>
          </a:p>
          <a:p>
            <a:r>
              <a:rPr lang="en-US" altLang="zh-CN" dirty="0">
                <a:solidFill>
                  <a:schemeClr val="bg1"/>
                </a:solidFill>
                <a:latin typeface="Helvetica Neue"/>
              </a:rPr>
              <a:t>2</a:t>
            </a:r>
            <a:r>
              <a:rPr lang="zh-CN" altLang="en-US" dirty="0">
                <a:solidFill>
                  <a:schemeClr val="bg1"/>
                </a:solidFill>
                <a:latin typeface="Helvetica Neue"/>
              </a:rPr>
              <a:t>、原理简单、容易实现、收敛速度快</a:t>
            </a:r>
            <a:endParaRPr lang="en-US" altLang="zh-CN" dirty="0">
              <a:solidFill>
                <a:schemeClr val="bg1"/>
              </a:solidFill>
              <a:latin typeface="Helvetica Neue"/>
            </a:endParaRPr>
          </a:p>
          <a:p>
            <a:r>
              <a:rPr lang="en-US" altLang="zh-CN" dirty="0">
                <a:solidFill>
                  <a:schemeClr val="bg1"/>
                </a:solidFill>
                <a:latin typeface="Helvetica Neue"/>
              </a:rPr>
              <a:t>3</a:t>
            </a:r>
            <a:r>
              <a:rPr lang="zh-CN" altLang="en-US" dirty="0">
                <a:solidFill>
                  <a:schemeClr val="bg1"/>
                </a:solidFill>
                <a:latin typeface="Helvetica Neue"/>
              </a:rPr>
              <a:t>、算法的可解释性强</a:t>
            </a:r>
            <a:endParaRPr lang="en-US" altLang="zh-CN" dirty="0">
              <a:solidFill>
                <a:schemeClr val="bg1"/>
              </a:solidFill>
              <a:latin typeface="Helvetica Neue"/>
            </a:endParaRPr>
          </a:p>
          <a:p>
            <a:r>
              <a:rPr lang="en-US" altLang="zh-CN" dirty="0">
                <a:solidFill>
                  <a:schemeClr val="bg1"/>
                </a:solidFill>
                <a:latin typeface="Helvetica Neue"/>
              </a:rPr>
              <a:t>4</a:t>
            </a:r>
            <a:r>
              <a:rPr lang="zh-CN" altLang="en-US" dirty="0">
                <a:solidFill>
                  <a:schemeClr val="bg1"/>
                </a:solidFill>
                <a:latin typeface="Helvetica Neue"/>
              </a:rPr>
              <a:t>、需要调的参数只有簇数</a:t>
            </a:r>
            <a:r>
              <a:rPr lang="en-US" altLang="zh-CN" dirty="0">
                <a:solidFill>
                  <a:schemeClr val="bg1"/>
                </a:solidFill>
                <a:latin typeface="Helvetica Neue"/>
              </a:rPr>
              <a:t>k</a:t>
            </a:r>
            <a:endParaRPr lang="en-US" altLang="zh-CN" dirty="0">
              <a:solidFill>
                <a:schemeClr val="bg1"/>
              </a:solidFill>
              <a:latin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115747" y="-172897"/>
            <a:ext cx="12192000" cy="6915150"/>
          </a:xfrm>
          <a:prstGeom prst="rect">
            <a:avLst/>
          </a:prstGeom>
        </p:spPr>
      </p:pic>
      <p:sp>
        <p:nvSpPr>
          <p:cNvPr id="2" name="矩形 1"/>
          <p:cNvSpPr/>
          <p:nvPr/>
        </p:nvSpPr>
        <p:spPr>
          <a:xfrm>
            <a:off x="1290236" y="240983"/>
            <a:ext cx="6827510" cy="4154984"/>
          </a:xfrm>
          <a:prstGeom prst="rect">
            <a:avLst/>
          </a:prstGeom>
        </p:spPr>
        <p:txBody>
          <a:bodyPr wrap="square">
            <a:spAutoFit/>
          </a:bodyPr>
          <a:lstStyle/>
          <a:p>
            <a:r>
              <a:rPr lang="en-US" altLang="zh-CN" sz="1600" dirty="0">
                <a:solidFill>
                  <a:schemeClr val="bg1"/>
                </a:solidFill>
                <a:latin typeface="Helvetica Neue"/>
              </a:rPr>
              <a:t>K-means</a:t>
            </a:r>
            <a:endParaRPr lang="en-US" altLang="zh-CN" sz="1600" dirty="0">
              <a:solidFill>
                <a:schemeClr val="bg1"/>
              </a:solidFill>
              <a:latin typeface="Helvetica Neue"/>
            </a:endParaRPr>
          </a:p>
          <a:p>
            <a:endParaRPr lang="en-US" altLang="zh-CN" sz="1600" dirty="0">
              <a:solidFill>
                <a:schemeClr val="bg1"/>
              </a:solidFill>
              <a:latin typeface="Helvetica Neue"/>
            </a:endParaRPr>
          </a:p>
          <a:p>
            <a:r>
              <a:rPr lang="en-US" altLang="zh-CN" sz="1600" dirty="0">
                <a:solidFill>
                  <a:schemeClr val="bg1"/>
                </a:solidFill>
                <a:latin typeface="Helvetica Neue"/>
              </a:rPr>
              <a:t>1</a:t>
            </a:r>
            <a:r>
              <a:rPr lang="zh-CN" altLang="en-US" sz="1600" dirty="0">
                <a:solidFill>
                  <a:schemeClr val="bg1"/>
                </a:solidFill>
                <a:latin typeface="Helvetica Neue"/>
              </a:rPr>
              <a:t>、随机选取</a:t>
            </a:r>
            <a:r>
              <a:rPr lang="en-US" altLang="zh-CN" sz="1600" dirty="0">
                <a:solidFill>
                  <a:schemeClr val="bg1"/>
                </a:solidFill>
                <a:latin typeface="Helvetica Neue"/>
              </a:rPr>
              <a:t>k</a:t>
            </a:r>
            <a:r>
              <a:rPr lang="zh-CN" altLang="en-US" sz="1600" dirty="0">
                <a:solidFill>
                  <a:schemeClr val="bg1"/>
                </a:solidFill>
                <a:latin typeface="Helvetica Neue"/>
              </a:rPr>
              <a:t>个中心点</a:t>
            </a:r>
            <a:endParaRPr lang="zh-CN" altLang="en-US" sz="1600" dirty="0">
              <a:solidFill>
                <a:schemeClr val="bg1"/>
              </a:solidFill>
              <a:latin typeface="Helvetica Neue"/>
            </a:endParaRPr>
          </a:p>
          <a:p>
            <a:endParaRPr lang="zh-CN" altLang="en-US" sz="1600" dirty="0">
              <a:solidFill>
                <a:schemeClr val="bg1"/>
              </a:solidFill>
              <a:latin typeface="Helvetica Neue"/>
            </a:endParaRPr>
          </a:p>
          <a:p>
            <a:r>
              <a:rPr lang="en-US" altLang="zh-CN" sz="1600" dirty="0">
                <a:solidFill>
                  <a:schemeClr val="bg1"/>
                </a:solidFill>
                <a:latin typeface="Helvetica Neue"/>
              </a:rPr>
              <a:t>2 </a:t>
            </a:r>
            <a:r>
              <a:rPr lang="zh-CN" altLang="en-US" sz="1600" dirty="0">
                <a:solidFill>
                  <a:schemeClr val="bg1"/>
                </a:solidFill>
                <a:latin typeface="Helvetica Neue"/>
              </a:rPr>
              <a:t>、遍历所有数据，将每个数据划分到最近的中心点中</a:t>
            </a:r>
            <a:endParaRPr lang="zh-CN" altLang="en-US" sz="1600" dirty="0">
              <a:solidFill>
                <a:schemeClr val="bg1"/>
              </a:solidFill>
              <a:latin typeface="Helvetica Neue"/>
            </a:endParaRPr>
          </a:p>
          <a:p>
            <a:endParaRPr lang="zh-CN" altLang="en-US" sz="1600" dirty="0">
              <a:solidFill>
                <a:schemeClr val="bg1"/>
              </a:solidFill>
              <a:latin typeface="Helvetica Neue"/>
            </a:endParaRPr>
          </a:p>
          <a:p>
            <a:r>
              <a:rPr lang="en-US" altLang="zh-CN" sz="1600" dirty="0">
                <a:solidFill>
                  <a:schemeClr val="bg1"/>
                </a:solidFill>
                <a:latin typeface="Helvetica Neue"/>
              </a:rPr>
              <a:t>3 </a:t>
            </a:r>
            <a:r>
              <a:rPr lang="zh-CN" altLang="en-US" sz="1600" dirty="0">
                <a:solidFill>
                  <a:schemeClr val="bg1"/>
                </a:solidFill>
                <a:latin typeface="Helvetica Neue"/>
              </a:rPr>
              <a:t>、计算每个聚类的平均值，并作为新的中心点</a:t>
            </a:r>
            <a:endParaRPr lang="en-US" altLang="zh-CN" sz="1600" dirty="0">
              <a:solidFill>
                <a:schemeClr val="bg1"/>
              </a:solidFill>
              <a:latin typeface="Helvetica Neue"/>
            </a:endParaRPr>
          </a:p>
          <a:p>
            <a:endParaRPr lang="en-US" altLang="zh-CN" sz="1600" dirty="0">
              <a:solidFill>
                <a:schemeClr val="bg1"/>
              </a:solidFill>
              <a:latin typeface="Helvetica Neue"/>
            </a:endParaRPr>
          </a:p>
          <a:p>
            <a:r>
              <a:rPr lang="en-US" altLang="zh-CN" sz="1600" dirty="0">
                <a:solidFill>
                  <a:schemeClr val="bg1"/>
                </a:solidFill>
                <a:latin typeface="Helvetica Neue"/>
              </a:rPr>
              <a:t>4 </a:t>
            </a:r>
            <a:r>
              <a:rPr lang="zh-CN" altLang="en-US" sz="1600" dirty="0">
                <a:solidFill>
                  <a:schemeClr val="bg1"/>
                </a:solidFill>
                <a:latin typeface="Helvetica Neue"/>
              </a:rPr>
              <a:t>、重复</a:t>
            </a:r>
            <a:r>
              <a:rPr lang="en-US" altLang="zh-CN" sz="1600" dirty="0">
                <a:solidFill>
                  <a:schemeClr val="bg1"/>
                </a:solidFill>
                <a:latin typeface="Helvetica Neue"/>
              </a:rPr>
              <a:t>2-3</a:t>
            </a:r>
            <a:r>
              <a:rPr lang="zh-CN" altLang="en-US" sz="1600" dirty="0">
                <a:solidFill>
                  <a:schemeClr val="bg1"/>
                </a:solidFill>
                <a:latin typeface="Helvetica Neue"/>
              </a:rPr>
              <a:t>，直到这</a:t>
            </a:r>
            <a:r>
              <a:rPr lang="en-US" altLang="zh-CN" sz="1600" dirty="0">
                <a:solidFill>
                  <a:schemeClr val="bg1"/>
                </a:solidFill>
                <a:latin typeface="Helvetica Neue"/>
              </a:rPr>
              <a:t>k</a:t>
            </a:r>
            <a:r>
              <a:rPr lang="zh-CN" altLang="en-US" sz="1600" dirty="0">
                <a:solidFill>
                  <a:schemeClr val="bg1"/>
                </a:solidFill>
                <a:latin typeface="Helvetica Neue"/>
              </a:rPr>
              <a:t>个中心点不再变化或执行了足够多次的迭代</a:t>
            </a:r>
            <a:endParaRPr lang="en-US" altLang="zh-CN" sz="1600" dirty="0">
              <a:solidFill>
                <a:schemeClr val="bg1"/>
              </a:solidFill>
              <a:latin typeface="Helvetica Neue"/>
            </a:endParaRPr>
          </a:p>
          <a:p>
            <a:endParaRPr lang="en-US" altLang="zh-CN" sz="1600" dirty="0">
              <a:solidFill>
                <a:schemeClr val="bg1"/>
              </a:solidFill>
              <a:latin typeface="Helvetica Neue"/>
            </a:endParaRPr>
          </a:p>
          <a:p>
            <a:endParaRPr lang="en-US" altLang="zh-CN" sz="1600" dirty="0">
              <a:solidFill>
                <a:schemeClr val="bg1"/>
              </a:solidFill>
              <a:latin typeface="Helvetica Neue"/>
            </a:endParaRPr>
          </a:p>
          <a:p>
            <a:endParaRPr lang="en-US" altLang="zh-CN" sz="1600" dirty="0">
              <a:solidFill>
                <a:schemeClr val="bg1"/>
              </a:solidFill>
              <a:latin typeface="Helvetica Neue"/>
            </a:endParaRPr>
          </a:p>
          <a:p>
            <a:endParaRPr lang="en-US" altLang="zh-CN" sz="1600" dirty="0">
              <a:solidFill>
                <a:schemeClr val="bg1"/>
              </a:solidFill>
              <a:latin typeface="Helvetica Neue"/>
            </a:endParaRPr>
          </a:p>
          <a:p>
            <a:endParaRPr lang="en-US" altLang="zh-CN" sz="1600" dirty="0">
              <a:solidFill>
                <a:schemeClr val="bg1"/>
              </a:solidFill>
              <a:latin typeface="Helvetica Neue"/>
            </a:endParaRPr>
          </a:p>
          <a:p>
            <a:endParaRPr lang="en-US" altLang="zh-CN" sz="1600" dirty="0">
              <a:solidFill>
                <a:schemeClr val="bg1"/>
              </a:solidFill>
              <a:latin typeface="Helvetica Neue"/>
            </a:endParaRPr>
          </a:p>
          <a:p>
            <a:endParaRPr lang="zh-CN" altLang="en-US" sz="1600" dirty="0">
              <a:solidFill>
                <a:schemeClr val="bg1"/>
              </a:solidFill>
            </a:endParaRPr>
          </a:p>
        </p:txBody>
      </p:sp>
      <p:pic>
        <p:nvPicPr>
          <p:cNvPr id="1028" name="Picture 4" descr="http://images2015.cnblogs.com/blog/1042406/201612/1042406-20161212135954464-11435515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242" y="2614289"/>
            <a:ext cx="5635515" cy="3832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0"/>
            <a:ext cx="12192000" cy="6915150"/>
          </a:xfrm>
          <a:prstGeom prst="rect">
            <a:avLst/>
          </a:prstGeom>
        </p:spPr>
      </p:pic>
      <mc:AlternateContent xmlns:mc="http://schemas.openxmlformats.org/markup-compatibility/2006">
        <mc:Choice xmlns:a14="http://schemas.microsoft.com/office/drawing/2010/main" Requires="a14">
          <p:sp>
            <p:nvSpPr>
              <p:cNvPr id="2" name="矩形 1">
                <a:extLst>
                  <a:ext uri="{FF2B5EF4-FFF2-40B4-BE49-F238E27FC236}">
                    <a14:artisticCrisscrossEtching id="{2469F9B9-E2F9-4DD0-9F54-6D0B4A7D9161}"/>
                  </a:ext>
                </a:extLst>
              </p:cNvPr>
              <p:cNvSpPr/>
              <p:nvPr/>
            </p:nvSpPr>
            <p:spPr>
              <a:xfrm>
                <a:off x="502920" y="986135"/>
                <a:ext cx="8915400" cy="981744"/>
              </a:xfrm>
              <a:prstGeom prst="rect">
                <a:avLst/>
              </a:prstGeom>
            </p:spPr>
            <p:txBody>
              <a:bodyPr wrap="square">
                <a:spAutoFit/>
              </a:bodyPr>
              <a:lstStyle/>
              <a:p>
                <a:r>
                  <a:rPr lang="en-US" altLang="zh-CN" dirty="0">
                    <a:solidFill>
                      <a:schemeClr val="bg1"/>
                    </a:solidFill>
                    <a:latin typeface="Microsoft YaHei" panose="020B0503020204020204" pitchFamily="34" charset="-122"/>
                    <a:ea typeface="Microsoft YaHei" panose="020B0503020204020204" pitchFamily="34" charset="-122"/>
                  </a:rPr>
                  <a:t>k-means</a:t>
                </a:r>
                <a:r>
                  <a:rPr lang="zh-CN" altLang="en-US" dirty="0">
                    <a:solidFill>
                      <a:schemeClr val="bg1"/>
                    </a:solidFill>
                    <a:latin typeface="Microsoft YaHei" panose="020B0503020204020204" pitchFamily="34" charset="-122"/>
                    <a:ea typeface="Microsoft YaHei" panose="020B0503020204020204" pitchFamily="34" charset="-122"/>
                  </a:rPr>
                  <a:t>算法缺点</a:t>
                </a:r>
                <a:r>
                  <a:rPr lang="en-US" altLang="zh-CN" dirty="0">
                    <a:solidFill>
                      <a:schemeClr val="bg1"/>
                    </a:solidFill>
                    <a:latin typeface="Microsoft YaHei" panose="020B0503020204020204" pitchFamily="34" charset="-122"/>
                    <a:ea typeface="Microsoft YaHei" panose="020B0503020204020204" pitchFamily="34" charset="-122"/>
                  </a:rPr>
                  <a:t>:</a:t>
                </a:r>
                <a:endParaRPr lang="zh-CN" altLang="en-US" dirty="0">
                  <a:solidFill>
                    <a:schemeClr val="bg1"/>
                  </a:solidFill>
                  <a:latin typeface="PingFang SC"/>
                </a:endParaRPr>
              </a:p>
              <a:p>
                <a:r>
                  <a:rPr lang="en-US" altLang="zh-CN" dirty="0">
                    <a:solidFill>
                      <a:schemeClr val="bg1"/>
                    </a:solidFill>
                    <a:latin typeface="Microsoft YaHei" panose="020B0503020204020204" pitchFamily="34" charset="-122"/>
                    <a:ea typeface="Microsoft YaHei" panose="020B0503020204020204" pitchFamily="34" charset="-122"/>
                  </a:rPr>
                  <a:t>1</a:t>
                </a:r>
                <a:r>
                  <a:rPr lang="zh-CN" altLang="en-US" dirty="0">
                    <a:solidFill>
                      <a:schemeClr val="bg1"/>
                    </a:solidFill>
                    <a:latin typeface="Microsoft YaHei" panose="020B0503020204020204" pitchFamily="34" charset="-122"/>
                    <a:ea typeface="Microsoft YaHei" panose="020B0503020204020204" pitchFamily="34" charset="-122"/>
                  </a:rPr>
                  <a:t>、需要提前指定</a:t>
                </a:r>
                <a:r>
                  <a:rPr lang="en-US" altLang="zh-CN" dirty="0">
                    <a:solidFill>
                      <a:schemeClr val="bg1"/>
                    </a:solidFill>
                    <a:latin typeface="Microsoft YaHei" panose="020B0503020204020204" pitchFamily="34" charset="-122"/>
                    <a:ea typeface="Microsoft YaHei" panose="020B0503020204020204" pitchFamily="34" charset="-122"/>
                  </a:rPr>
                  <a:t>k</a:t>
                </a:r>
                <a:r>
                  <a:rPr lang="zh-CN" altLang="en-US" dirty="0">
                    <a:solidFill>
                      <a:schemeClr val="bg1"/>
                    </a:solidFill>
                    <a:latin typeface="Microsoft YaHei" panose="020B0503020204020204" pitchFamily="34" charset="-122"/>
                    <a:ea typeface="Microsoft YaHei" panose="020B0503020204020204" pitchFamily="34" charset="-122"/>
                  </a:rPr>
                  <a:t>：已知簇数、 </a:t>
                </a:r>
                <a14:m>
                  <m:oMath xmlns:m="http://schemas.openxmlformats.org/officeDocument/2006/math">
                    <m:rad>
                      <m:radPr>
                        <m:degHide m:val="on"/>
                        <m:ctrlPr>
                          <a:rPr lang="zh-CN" altLang="en-US" i="1" smtClean="0">
                            <a:solidFill>
                              <a:schemeClr val="bg1"/>
                            </a:solidFill>
                            <a:latin typeface="Cambria Math" panose="02040503050406030204" pitchFamily="18" charset="0"/>
                            <a:ea typeface="Microsoft YaHei" panose="020B0503020204020204" pitchFamily="34" charset="-122"/>
                          </a:rPr>
                        </m:ctrlPr>
                      </m:radPr>
                      <m:deg/>
                      <m:e>
                        <m:r>
                          <a:rPr lang="en-US" altLang="zh-CN" b="0" i="1" smtClean="0">
                            <a:solidFill>
                              <a:schemeClr val="bg1"/>
                            </a:solidFill>
                            <a:latin typeface="Cambria Math" panose="02040503050406030204" pitchFamily="18" charset="0"/>
                            <a:ea typeface="Microsoft YaHei" panose="020B0503020204020204" pitchFamily="34" charset="-122"/>
                          </a:rPr>
                          <m:t>𝑛</m:t>
                        </m:r>
                        <m:r>
                          <a:rPr lang="en-US" altLang="zh-CN" b="0" i="1" smtClean="0">
                            <a:solidFill>
                              <a:schemeClr val="bg1"/>
                            </a:solidFill>
                            <a:latin typeface="Cambria Math" panose="02040503050406030204" pitchFamily="18" charset="0"/>
                            <a:ea typeface="Microsoft YaHei" panose="020B0503020204020204" pitchFamily="34" charset="-122"/>
                          </a:rPr>
                          <m:t>/2</m:t>
                        </m:r>
                      </m:e>
                    </m:rad>
                  </m:oMath>
                </a14:m>
                <a:r>
                  <a:rPr lang="zh-CN" altLang="en-US" dirty="0">
                    <a:solidFill>
                      <a:schemeClr val="bg1"/>
                    </a:solidFill>
                    <a:latin typeface="PingFang SC"/>
                  </a:rPr>
                  <a:t>、</a:t>
                </a:r>
                <a:r>
                  <a:rPr lang="en-US" altLang="zh-CN" dirty="0">
                    <a:solidFill>
                      <a:schemeClr val="bg1"/>
                    </a:solidFill>
                    <a:latin typeface="PingFang SC"/>
                  </a:rPr>
                  <a:t>k-</a:t>
                </a:r>
                <a:r>
                  <a:rPr lang="en-US" altLang="zh-CN" dirty="0" err="1">
                    <a:solidFill>
                      <a:schemeClr val="bg1"/>
                    </a:solidFill>
                    <a:latin typeface="PingFang SC"/>
                  </a:rPr>
                  <a:t>wssse</a:t>
                </a:r>
                <a:r>
                  <a:rPr lang="zh-CN" altLang="en-US" dirty="0">
                    <a:solidFill>
                      <a:schemeClr val="bg1"/>
                    </a:solidFill>
                    <a:latin typeface="PingFang SC"/>
                  </a:rPr>
                  <a:t>曲线</a:t>
                </a:r>
                <a:endParaRPr lang="en-US" altLang="zh-CN" dirty="0">
                  <a:solidFill>
                    <a:schemeClr val="bg1"/>
                  </a:solidFill>
                  <a:latin typeface="PingFang SC"/>
                </a:endParaRPr>
              </a:p>
              <a:p>
                <a:r>
                  <a:rPr lang="en-US" altLang="zh-CN" dirty="0">
                    <a:solidFill>
                      <a:schemeClr val="bg1"/>
                    </a:solidFill>
                    <a:latin typeface="Microsoft YaHei" panose="020B0503020204020204" pitchFamily="34" charset="-122"/>
                    <a:ea typeface="Microsoft YaHei" panose="020B0503020204020204" pitchFamily="34" charset="-122"/>
                  </a:rPr>
                  <a:t>2</a:t>
                </a:r>
                <a:r>
                  <a:rPr lang="zh-CN" altLang="en-US" dirty="0">
                    <a:solidFill>
                      <a:schemeClr val="bg1"/>
                    </a:solidFill>
                    <a:latin typeface="Microsoft YaHei" panose="020B0503020204020204" pitchFamily="34" charset="-122"/>
                    <a:ea typeface="Microsoft YaHei" panose="020B0503020204020204" pitchFamily="34" charset="-122"/>
                  </a:rPr>
                  <a:t>、</a:t>
                </a:r>
                <a:r>
                  <a:rPr lang="en-US" altLang="zh-CN" dirty="0">
                    <a:solidFill>
                      <a:schemeClr val="bg1"/>
                    </a:solidFill>
                    <a:latin typeface="Microsoft YaHei" panose="020B0503020204020204" pitchFamily="34" charset="-122"/>
                    <a:ea typeface="Microsoft YaHei" panose="020B0503020204020204" pitchFamily="34" charset="-122"/>
                  </a:rPr>
                  <a:t>k-means</a:t>
                </a:r>
                <a:r>
                  <a:rPr lang="zh-CN" altLang="en-US" dirty="0">
                    <a:solidFill>
                      <a:schemeClr val="bg1"/>
                    </a:solidFill>
                    <a:latin typeface="Microsoft YaHei" panose="020B0503020204020204" pitchFamily="34" charset="-122"/>
                    <a:ea typeface="Microsoft YaHei" panose="020B0503020204020204" pitchFamily="34" charset="-122"/>
                  </a:rPr>
                  <a:t>算法对</a:t>
                </a:r>
                <a:r>
                  <a:rPr lang="en-US" altLang="zh-CN" dirty="0">
                    <a:solidFill>
                      <a:schemeClr val="bg1"/>
                    </a:solidFill>
                    <a:latin typeface="Microsoft YaHei" panose="020B0503020204020204" pitchFamily="34" charset="-122"/>
                    <a:ea typeface="Microsoft YaHei" panose="020B0503020204020204" pitchFamily="34" charset="-122"/>
                  </a:rPr>
                  <a:t>k</a:t>
                </a:r>
                <a:r>
                  <a:rPr lang="zh-CN" altLang="en-US" dirty="0">
                    <a:solidFill>
                      <a:schemeClr val="bg1"/>
                    </a:solidFill>
                    <a:latin typeface="Microsoft YaHei" panose="020B0503020204020204" pitchFamily="34" charset="-122"/>
                    <a:ea typeface="Microsoft YaHei" panose="020B0503020204020204" pitchFamily="34" charset="-122"/>
                  </a:rPr>
                  <a:t>个初始聚类中心的选取非常敏感：</a:t>
                </a:r>
                <a:r>
                  <a:rPr lang="en-US" altLang="zh-CN" dirty="0">
                    <a:solidFill>
                      <a:schemeClr val="bg1"/>
                    </a:solidFill>
                    <a:latin typeface="Microsoft YaHei" panose="020B0503020204020204" pitchFamily="34" charset="-122"/>
                    <a:ea typeface="Microsoft YaHei" panose="020B0503020204020204" pitchFamily="34" charset="-122"/>
                  </a:rPr>
                  <a:t>k-means</a:t>
                </a:r>
                <a:endParaRPr lang="zh-CN" altLang="en-US" b="0" i="0" dirty="0">
                  <a:solidFill>
                    <a:schemeClr val="bg1"/>
                  </a:solidFill>
                  <a:effectLst/>
                  <a:latin typeface="PingFang SC"/>
                </a:endParaRPr>
              </a:p>
            </p:txBody>
          </p:sp>
        </mc:Choice>
        <mc:Fallback>
          <p:sp>
            <p:nvSpPr>
              <p:cNvPr id="2" name="矩形 1"/>
              <p:cNvSpPr>
                <a:spLocks noRot="1" noChangeAspect="1" noMove="1" noResize="1" noEditPoints="1" noAdjustHandles="1" noChangeArrowheads="1" noChangeShapeType="1" noTextEdit="1"/>
              </p:cNvSpPr>
              <p:nvPr/>
            </p:nvSpPr>
            <p:spPr>
              <a:xfrm>
                <a:off x="502920" y="986135"/>
                <a:ext cx="8915400" cy="981744"/>
              </a:xfrm>
              <a:prstGeom prst="rect">
                <a:avLst/>
              </a:prstGeom>
              <a:blipFill rotWithShape="1">
                <a:blip r:embed="rId2"/>
                <a:stretch>
                  <a:fillRect l="-616" t="-4348" b="-8696"/>
                </a:stretch>
              </a:blipFill>
            </p:spPr>
            <p:txBody>
              <a:bodyPr/>
              <a:lstStyle/>
              <a:p>
                <a:r>
                  <a:rPr lang="zh-CN" altLang="en-US">
                    <a:noFill/>
                  </a:rPr>
                  <a:t> </a:t>
                </a:r>
                <a:endParaRPr lang="zh-CN" altLang="en-US">
                  <a:noFill/>
                </a:endParaRPr>
              </a:p>
            </p:txBody>
          </p:sp>
        </mc:Fallback>
      </mc:AlternateContent>
      <p:sp>
        <p:nvSpPr>
          <p:cNvPr id="3" name="矩形 2"/>
          <p:cNvSpPr/>
          <p:nvPr/>
        </p:nvSpPr>
        <p:spPr>
          <a:xfrm>
            <a:off x="502920" y="2085334"/>
            <a:ext cx="10180320" cy="923330"/>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k-means++</a:t>
            </a:r>
            <a:r>
              <a:rPr lang="zh-CN" altLang="en-US" dirty="0">
                <a:solidFill>
                  <a:schemeClr val="bg1"/>
                </a:solidFill>
                <a:latin typeface="微软雅黑" panose="020B0503020204020204" pitchFamily="34" charset="-122"/>
                <a:ea typeface="微软雅黑" panose="020B0503020204020204" pitchFamily="34" charset="-122"/>
              </a:rPr>
              <a:t>算法</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选择初始聚类中心的基本原则是：初始的聚类中心之间的相互距离要尽可能的远。</a:t>
            </a:r>
            <a:endParaRPr lang="zh-CN" altLang="en-US" dirty="0">
              <a:solidFill>
                <a:schemeClr val="bg1"/>
              </a:solidFill>
            </a:endParaRPr>
          </a:p>
        </p:txBody>
      </p:sp>
      <p:pic>
        <p:nvPicPr>
          <p:cNvPr id="3080" name="Picture 8" descr="http://images2015.cnblogs.com/blog/1024143/201701/1024143-20170111025933494-2438597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 y="3126119"/>
            <a:ext cx="9077325" cy="2981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l="18531" t="19722" r="22290" b="16805"/>
          <a:stretch>
            <a:fillRect/>
          </a:stretch>
        </p:blipFill>
        <p:spPr>
          <a:xfrm>
            <a:off x="2361240" y="1228725"/>
            <a:ext cx="7469519" cy="4714875"/>
          </a:xfrm>
          <a:prstGeom prst="rect">
            <a:avLst/>
          </a:prstGeom>
        </p:spPr>
      </p:pic>
      <p:sp>
        <p:nvSpPr>
          <p:cNvPr id="10" name="文本框 9"/>
          <p:cNvSpPr txBox="1"/>
          <p:nvPr/>
        </p:nvSpPr>
        <p:spPr>
          <a:xfrm>
            <a:off x="714375" y="545068"/>
            <a:ext cx="5238750" cy="369332"/>
          </a:xfrm>
          <a:prstGeom prst="rect">
            <a:avLst/>
          </a:prstGeom>
          <a:noFill/>
        </p:spPr>
        <p:txBody>
          <a:bodyPr wrap="square" rtlCol="0">
            <a:spAutoFit/>
          </a:bodyPr>
          <a:lstStyle/>
          <a:p>
            <a:r>
              <a:rPr lang="zh-CN" altLang="en-US" dirty="0">
                <a:solidFill>
                  <a:schemeClr val="bg1"/>
                </a:solidFill>
              </a:rPr>
              <a:t>工作概述：</a:t>
            </a:r>
            <a:r>
              <a:rPr lang="en-US" altLang="zh-CN" dirty="0">
                <a:solidFill>
                  <a:schemeClr val="bg1"/>
                </a:solidFill>
              </a:rPr>
              <a:t>2017</a:t>
            </a:r>
            <a:r>
              <a:rPr lang="zh-CN" altLang="en-US" dirty="0">
                <a:solidFill>
                  <a:schemeClr val="bg1"/>
                </a:solidFill>
              </a:rPr>
              <a:t>年</a:t>
            </a:r>
            <a:r>
              <a:rPr lang="en-US" altLang="zh-CN" dirty="0">
                <a:solidFill>
                  <a:schemeClr val="bg1"/>
                </a:solidFill>
              </a:rPr>
              <a:t>12</a:t>
            </a:r>
            <a:r>
              <a:rPr lang="zh-CN" altLang="en-US" dirty="0">
                <a:solidFill>
                  <a:schemeClr val="bg1"/>
                </a:solidFill>
              </a:rPr>
              <a:t>月</a:t>
            </a:r>
            <a:r>
              <a:rPr lang="en-US" altLang="zh-CN" dirty="0">
                <a:solidFill>
                  <a:schemeClr val="bg1"/>
                </a:solidFill>
              </a:rPr>
              <a:t>4</a:t>
            </a:r>
            <a:r>
              <a:rPr lang="zh-CN" altLang="en-US" dirty="0">
                <a:solidFill>
                  <a:schemeClr val="bg1"/>
                </a:solidFill>
              </a:rPr>
              <a:t>日</a:t>
            </a:r>
            <a:r>
              <a:rPr lang="en-US" altLang="zh-CN" dirty="0">
                <a:solidFill>
                  <a:schemeClr val="bg1"/>
                </a:solidFill>
              </a:rPr>
              <a:t>——2018</a:t>
            </a:r>
            <a:r>
              <a:rPr lang="zh-CN" altLang="en-US" dirty="0">
                <a:solidFill>
                  <a:schemeClr val="bg1"/>
                </a:solidFill>
              </a:rPr>
              <a:t>年</a:t>
            </a:r>
            <a:r>
              <a:rPr lang="en-US" altLang="zh-CN" dirty="0">
                <a:solidFill>
                  <a:schemeClr val="bg1"/>
                </a:solidFill>
              </a:rPr>
              <a:t>2</a:t>
            </a:r>
            <a:r>
              <a:rPr lang="zh-CN" altLang="en-US" dirty="0">
                <a:solidFill>
                  <a:schemeClr val="bg1"/>
                </a:solidFill>
              </a:rPr>
              <a:t>月</a:t>
            </a:r>
            <a:r>
              <a:rPr lang="en-US" altLang="zh-CN" dirty="0">
                <a:solidFill>
                  <a:schemeClr val="bg1"/>
                </a:solidFill>
              </a:rPr>
              <a:t>9</a:t>
            </a:r>
            <a:r>
              <a:rPr lang="zh-CN" altLang="en-US" dirty="0">
                <a:solidFill>
                  <a:schemeClr val="bg1"/>
                </a:solidFill>
              </a:rPr>
              <a:t>日</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2" name="矩形 1"/>
          <p:cNvSpPr/>
          <p:nvPr/>
        </p:nvSpPr>
        <p:spPr>
          <a:xfrm>
            <a:off x="853440" y="679996"/>
            <a:ext cx="10439400" cy="4524315"/>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k-means++</a:t>
            </a:r>
            <a:r>
              <a:rPr lang="zh-CN" altLang="en-US" dirty="0">
                <a:solidFill>
                  <a:schemeClr val="bg1"/>
                </a:solidFill>
                <a:latin typeface="微软雅黑" panose="020B0503020204020204" pitchFamily="34" charset="-122"/>
                <a:ea typeface="微软雅黑" panose="020B0503020204020204" pitchFamily="34" charset="-122"/>
              </a:rPr>
              <a:t>算法缺点：</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下一个中心点的选择依赖于已经选择的中心点。</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由于其内在的顺序执行特性，得到 </a:t>
            </a:r>
            <a:r>
              <a:rPr lang="en-US" altLang="zh-CN" dirty="0">
                <a:solidFill>
                  <a:schemeClr val="bg1"/>
                </a:solidFill>
                <a:latin typeface="微软雅黑" panose="020B0503020204020204" pitchFamily="34" charset="-122"/>
                <a:ea typeface="微软雅黑" panose="020B0503020204020204" pitchFamily="34" charset="-122"/>
              </a:rPr>
              <a:t>k </a:t>
            </a:r>
            <a:r>
              <a:rPr lang="zh-CN" altLang="en-US" dirty="0">
                <a:solidFill>
                  <a:schemeClr val="bg1"/>
                </a:solidFill>
                <a:latin typeface="微软雅黑" panose="020B0503020204020204" pitchFamily="34" charset="-122"/>
                <a:ea typeface="微软雅黑" panose="020B0503020204020204" pitchFamily="34" charset="-122"/>
              </a:rPr>
              <a:t>个聚类中心必须遍历数据集 </a:t>
            </a:r>
            <a:r>
              <a:rPr lang="en-US" altLang="zh-CN" dirty="0">
                <a:solidFill>
                  <a:schemeClr val="bg1"/>
                </a:solidFill>
                <a:latin typeface="微软雅黑" panose="020B0503020204020204" pitchFamily="34" charset="-122"/>
                <a:ea typeface="微软雅黑" panose="020B0503020204020204" pitchFamily="34" charset="-122"/>
              </a:rPr>
              <a:t>k </a:t>
            </a:r>
            <a:r>
              <a:rPr lang="zh-CN" altLang="en-US" dirty="0">
                <a:solidFill>
                  <a:schemeClr val="bg1"/>
                </a:solidFill>
                <a:latin typeface="微软雅黑" panose="020B0503020204020204" pitchFamily="34" charset="-122"/>
                <a:ea typeface="微软雅黑" panose="020B0503020204020204" pitchFamily="34" charset="-122"/>
              </a:rPr>
              <a:t>次，并且当前聚类中心的计算依赖于前面得到的所有聚类中心，这使得算法无法并行扩展，极大地限制了算法在大规模数据集上的应用</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针对这种缺陷，</a:t>
            </a:r>
            <a:r>
              <a:rPr lang="en-US" altLang="zh-CN" dirty="0">
                <a:solidFill>
                  <a:schemeClr val="bg1"/>
                </a:solidFill>
                <a:latin typeface="微软雅黑" panose="020B0503020204020204" pitchFamily="34" charset="-122"/>
                <a:ea typeface="微软雅黑" panose="020B0503020204020204" pitchFamily="34" charset="-122"/>
              </a:rPr>
              <a:t>k-means||</a:t>
            </a:r>
            <a:r>
              <a:rPr lang="zh-CN" altLang="en-US" dirty="0">
                <a:solidFill>
                  <a:schemeClr val="bg1"/>
                </a:solidFill>
                <a:latin typeface="微软雅黑" panose="020B0503020204020204" pitchFamily="34" charset="-122"/>
                <a:ea typeface="微软雅黑" panose="020B0503020204020204" pitchFamily="34" charset="-122"/>
              </a:rPr>
              <a:t>算法提供了解决方法。</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k-means∥ </a:t>
            </a:r>
            <a:r>
              <a:rPr lang="zh-CN" altLang="en-US" dirty="0">
                <a:solidFill>
                  <a:schemeClr val="bg1"/>
                </a:solidFill>
                <a:latin typeface="微软雅黑" panose="020B0503020204020204" pitchFamily="34" charset="-122"/>
                <a:ea typeface="微软雅黑" panose="020B0503020204020204" pitchFamily="34" charset="-122"/>
              </a:rPr>
              <a:t>主要思路在于改变每次遍历时的取样策略，并非按照 </a:t>
            </a:r>
            <a:r>
              <a:rPr lang="en-US" altLang="zh-CN" dirty="0">
                <a:solidFill>
                  <a:schemeClr val="bg1"/>
                </a:solidFill>
                <a:latin typeface="微软雅黑" panose="020B0503020204020204" pitchFamily="34" charset="-122"/>
                <a:ea typeface="微软雅黑" panose="020B0503020204020204" pitchFamily="34" charset="-122"/>
              </a:rPr>
              <a:t>k-means++ </a:t>
            </a:r>
            <a:r>
              <a:rPr lang="zh-CN" altLang="en-US" dirty="0">
                <a:solidFill>
                  <a:schemeClr val="bg1"/>
                </a:solidFill>
                <a:latin typeface="微软雅黑" panose="020B0503020204020204" pitchFamily="34" charset="-122"/>
                <a:ea typeface="微软雅黑" panose="020B0503020204020204" pitchFamily="34" charset="-122"/>
              </a:rPr>
              <a:t>那样每次遍历只取样一个样本，而是每次遍历取样 </a:t>
            </a:r>
            <a:r>
              <a:rPr lang="en-US" altLang="zh-CN" dirty="0">
                <a:solidFill>
                  <a:schemeClr val="bg1"/>
                </a:solidFill>
                <a:latin typeface="微软雅黑" panose="020B0503020204020204" pitchFamily="34" charset="-122"/>
                <a:ea typeface="微软雅黑" panose="020B0503020204020204" pitchFamily="34" charset="-122"/>
              </a:rPr>
              <a:t>O(k) </a:t>
            </a:r>
            <a:r>
              <a:rPr lang="zh-CN" altLang="en-US" dirty="0">
                <a:solidFill>
                  <a:schemeClr val="bg1"/>
                </a:solidFill>
                <a:latin typeface="微软雅黑" panose="020B0503020204020204" pitchFamily="34" charset="-122"/>
                <a:ea typeface="微软雅黑" panose="020B0503020204020204" pitchFamily="34" charset="-122"/>
              </a:rPr>
              <a:t>个样本，重复该取样过程大约 </a:t>
            </a:r>
            <a:r>
              <a:rPr lang="en-US" altLang="zh-CN" dirty="0">
                <a:solidFill>
                  <a:schemeClr val="bg1"/>
                </a:solidFill>
                <a:latin typeface="微软雅黑" panose="020B0503020204020204" pitchFamily="34" charset="-122"/>
                <a:ea typeface="微软雅黑" panose="020B0503020204020204" pitchFamily="34" charset="-122"/>
              </a:rPr>
              <a:t>O(</a:t>
            </a:r>
            <a:r>
              <a:rPr lang="en-US" altLang="zh-CN" dirty="0" err="1">
                <a:solidFill>
                  <a:schemeClr val="bg1"/>
                </a:solidFill>
                <a:latin typeface="微软雅黑" panose="020B0503020204020204" pitchFamily="34" charset="-122"/>
                <a:ea typeface="微软雅黑" panose="020B0503020204020204" pitchFamily="34" charset="-122"/>
              </a:rPr>
              <a:t>logn</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次，重复取样过后共得到 </a:t>
            </a:r>
            <a:r>
              <a:rPr lang="en-US" altLang="zh-CN" dirty="0">
                <a:solidFill>
                  <a:schemeClr val="bg1"/>
                </a:solidFill>
                <a:latin typeface="微软雅黑" panose="020B0503020204020204" pitchFamily="34" charset="-122"/>
                <a:ea typeface="微软雅黑" panose="020B0503020204020204" pitchFamily="34" charset="-122"/>
              </a:rPr>
              <a:t>O(</a:t>
            </a:r>
            <a:r>
              <a:rPr lang="en-US" altLang="zh-CN" dirty="0" err="1">
                <a:solidFill>
                  <a:schemeClr val="bg1"/>
                </a:solidFill>
                <a:latin typeface="微软雅黑" panose="020B0503020204020204" pitchFamily="34" charset="-122"/>
                <a:ea typeface="微软雅黑" panose="020B0503020204020204" pitchFamily="34" charset="-122"/>
              </a:rPr>
              <a:t>klogn</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个样本点组成的集合，该集合以常数因子近似于最优解，然后再聚类这 </a:t>
            </a:r>
            <a:r>
              <a:rPr lang="en-US" altLang="zh-CN" dirty="0">
                <a:solidFill>
                  <a:schemeClr val="bg1"/>
                </a:solidFill>
                <a:latin typeface="微软雅黑" panose="020B0503020204020204" pitchFamily="34" charset="-122"/>
                <a:ea typeface="微软雅黑" panose="020B0503020204020204" pitchFamily="34" charset="-122"/>
              </a:rPr>
              <a:t>O(</a:t>
            </a:r>
            <a:r>
              <a:rPr lang="en-US" altLang="zh-CN" dirty="0" err="1">
                <a:solidFill>
                  <a:schemeClr val="bg1"/>
                </a:solidFill>
                <a:latin typeface="微软雅黑" panose="020B0503020204020204" pitchFamily="34" charset="-122"/>
                <a:ea typeface="微软雅黑" panose="020B0503020204020204" pitchFamily="34" charset="-122"/>
              </a:rPr>
              <a:t>klogn</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个点成 </a:t>
            </a:r>
            <a:r>
              <a:rPr lang="en-US" altLang="zh-CN" dirty="0">
                <a:solidFill>
                  <a:schemeClr val="bg1"/>
                </a:solidFill>
                <a:latin typeface="微软雅黑" panose="020B0503020204020204" pitchFamily="34" charset="-122"/>
                <a:ea typeface="微软雅黑" panose="020B0503020204020204" pitchFamily="34" charset="-122"/>
              </a:rPr>
              <a:t>k </a:t>
            </a:r>
            <a:r>
              <a:rPr lang="zh-CN" altLang="en-US" dirty="0">
                <a:solidFill>
                  <a:schemeClr val="bg1"/>
                </a:solidFill>
                <a:latin typeface="微软雅黑" panose="020B0503020204020204" pitchFamily="34" charset="-122"/>
                <a:ea typeface="微软雅黑" panose="020B0503020204020204" pitchFamily="34" charset="-122"/>
              </a:rPr>
              <a:t>个点，最后将这 </a:t>
            </a:r>
            <a:r>
              <a:rPr lang="en-US" altLang="zh-CN" dirty="0">
                <a:solidFill>
                  <a:schemeClr val="bg1"/>
                </a:solidFill>
                <a:latin typeface="微软雅黑" panose="020B0503020204020204" pitchFamily="34" charset="-122"/>
                <a:ea typeface="微软雅黑" panose="020B0503020204020204" pitchFamily="34" charset="-122"/>
              </a:rPr>
              <a:t>k </a:t>
            </a:r>
            <a:r>
              <a:rPr lang="zh-CN" altLang="en-US" dirty="0">
                <a:solidFill>
                  <a:schemeClr val="bg1"/>
                </a:solidFill>
                <a:latin typeface="微软雅黑" panose="020B0503020204020204" pitchFamily="34" charset="-122"/>
                <a:ea typeface="微软雅黑" panose="020B0503020204020204" pitchFamily="34" charset="-122"/>
              </a:rPr>
              <a:t>个点作为初始聚类中心进行迭代，实际实验证明 </a:t>
            </a:r>
            <a:r>
              <a:rPr lang="en-US" altLang="zh-CN" dirty="0">
                <a:solidFill>
                  <a:schemeClr val="bg1"/>
                </a:solidFill>
                <a:latin typeface="微软雅黑" panose="020B0503020204020204" pitchFamily="34" charset="-122"/>
                <a:ea typeface="微软雅黑" panose="020B0503020204020204" pitchFamily="34" charset="-122"/>
              </a:rPr>
              <a:t>O(</a:t>
            </a:r>
            <a:r>
              <a:rPr lang="en-US" altLang="zh-CN" dirty="0" err="1">
                <a:solidFill>
                  <a:schemeClr val="bg1"/>
                </a:solidFill>
                <a:latin typeface="微软雅黑" panose="020B0503020204020204" pitchFamily="34" charset="-122"/>
                <a:ea typeface="微软雅黑" panose="020B0503020204020204" pitchFamily="34" charset="-122"/>
              </a:rPr>
              <a:t>logn</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次重复取样是不需要的，一般</a:t>
            </a: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次重复取样就可以得到一个较好的聚类初始中心</a:t>
            </a:r>
            <a:endParaRPr lang="en-US" altLang="zh-CN" dirty="0">
              <a:solidFill>
                <a:schemeClr val="bg1"/>
              </a:solidFill>
              <a:latin typeface="微软雅黑" panose="020B0503020204020204" pitchFamily="34" charset="-122"/>
              <a:ea typeface="微软雅黑" panose="020B0503020204020204" pitchFamily="34" charset="-122"/>
            </a:endParaRPr>
          </a:p>
          <a:p>
            <a:endParaRPr lang="zh-CN" altLang="en-US"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0"/>
            <a:ext cx="12192000" cy="6915150"/>
          </a:xfrm>
          <a:prstGeom prst="rect">
            <a:avLst/>
          </a:prstGeom>
        </p:spPr>
      </p:pic>
      <p:pic>
        <p:nvPicPr>
          <p:cNvPr id="3" name="图片 2"/>
          <p:cNvPicPr/>
          <p:nvPr/>
        </p:nvPicPr>
        <p:blipFill>
          <a:blip r:embed="rId2"/>
          <a:stretch>
            <a:fillRect/>
          </a:stretch>
        </p:blipFill>
        <p:spPr>
          <a:xfrm>
            <a:off x="1266990" y="653953"/>
            <a:ext cx="5274310" cy="2109470"/>
          </a:xfrm>
          <a:prstGeom prst="rect">
            <a:avLst/>
          </a:prstGeom>
        </p:spPr>
      </p:pic>
      <p:sp>
        <p:nvSpPr>
          <p:cNvPr id="2" name="矩形 1"/>
          <p:cNvSpPr/>
          <p:nvPr/>
        </p:nvSpPr>
        <p:spPr>
          <a:xfrm>
            <a:off x="6889735" y="2318754"/>
            <a:ext cx="4697337" cy="338554"/>
          </a:xfrm>
          <a:prstGeom prst="rect">
            <a:avLst/>
          </a:prstGeom>
        </p:spPr>
        <p:txBody>
          <a:bodyPr wrap="square">
            <a:spAutoFit/>
          </a:bodyPr>
          <a:lstStyle/>
          <a:p>
            <a:r>
              <a:rPr lang="zh-CN" altLang="en-US" sz="1600" dirty="0">
                <a:solidFill>
                  <a:schemeClr val="bg1"/>
                </a:solidFill>
                <a:ea typeface="微软雅黑" panose="020B0503020204020204" pitchFamily="34" charset="-122"/>
                <a:cs typeface="Times New Roman" panose="02020603050405020304" pitchFamily="18" charset="0"/>
              </a:rPr>
              <a:t>。</a:t>
            </a:r>
            <a:endParaRPr lang="zh-CN" altLang="en-US" sz="1600" dirty="0">
              <a:solidFill>
                <a:schemeClr val="bg1"/>
              </a:solidFill>
            </a:endParaRPr>
          </a:p>
        </p:txBody>
      </p:sp>
      <p:sp>
        <p:nvSpPr>
          <p:cNvPr id="5" name="文本框 4"/>
          <p:cNvSpPr txBox="1"/>
          <p:nvPr/>
        </p:nvSpPr>
        <p:spPr>
          <a:xfrm>
            <a:off x="3127469" y="2986913"/>
            <a:ext cx="1859280" cy="369332"/>
          </a:xfrm>
          <a:prstGeom prst="rect">
            <a:avLst/>
          </a:prstGeom>
          <a:noFill/>
        </p:spPr>
        <p:txBody>
          <a:bodyPr wrap="square" rtlCol="0">
            <a:spAutoFit/>
          </a:bodyPr>
          <a:lstStyle/>
          <a:p>
            <a:r>
              <a:rPr lang="en-US" altLang="zh-CN" dirty="0">
                <a:solidFill>
                  <a:schemeClr val="bg1"/>
                </a:solidFill>
              </a:rPr>
              <a:t>K-</a:t>
            </a:r>
            <a:r>
              <a:rPr lang="en-US" altLang="zh-CN" dirty="0" err="1">
                <a:solidFill>
                  <a:schemeClr val="bg1"/>
                </a:solidFill>
              </a:rPr>
              <a:t>wssse</a:t>
            </a:r>
            <a:r>
              <a:rPr lang="zh-CN" altLang="en-US" dirty="0">
                <a:solidFill>
                  <a:schemeClr val="bg1"/>
                </a:solidFill>
              </a:rPr>
              <a:t>曲线</a:t>
            </a:r>
            <a:endParaRPr lang="zh-CN" altLang="en-US" dirty="0">
              <a:solidFill>
                <a:schemeClr val="bg1"/>
              </a:solidFill>
            </a:endParaRPr>
          </a:p>
        </p:txBody>
      </p:sp>
      <p:sp>
        <p:nvSpPr>
          <p:cNvPr id="6" name="矩形 5"/>
          <p:cNvSpPr/>
          <p:nvPr/>
        </p:nvSpPr>
        <p:spPr>
          <a:xfrm>
            <a:off x="571504" y="3798332"/>
            <a:ext cx="5599610" cy="369332"/>
          </a:xfrm>
          <a:prstGeom prst="rect">
            <a:avLst/>
          </a:prstGeom>
        </p:spPr>
        <p:txBody>
          <a:bodyPr wrap="none">
            <a:spAutoFit/>
          </a:bodyPr>
          <a:lstStyle/>
          <a:p>
            <a:r>
              <a:rPr lang="zh-CN" altLang="en-US" dirty="0">
                <a:solidFill>
                  <a:schemeClr val="bg1"/>
                </a:solidFill>
                <a:ea typeface="等线" panose="02010600030101010101" charset="-122"/>
                <a:cs typeface="Times New Roman" panose="02020603050405020304" pitchFamily="18" charset="0"/>
              </a:rPr>
              <a:t>取</a:t>
            </a:r>
            <a:r>
              <a:rPr lang="en-US" altLang="zh-CN" dirty="0">
                <a:solidFill>
                  <a:schemeClr val="bg1"/>
                </a:solidFill>
                <a:ea typeface="等线" panose="02010600030101010101" charset="-122"/>
                <a:cs typeface="Times New Roman" panose="02020603050405020304" pitchFamily="18" charset="0"/>
              </a:rPr>
              <a:t>k=5</a:t>
            </a:r>
            <a:r>
              <a:rPr lang="zh-CN" altLang="en-US" dirty="0">
                <a:solidFill>
                  <a:schemeClr val="bg1"/>
                </a:solidFill>
                <a:ea typeface="等线" panose="02010600030101010101" charset="-122"/>
                <a:cs typeface="Times New Roman" panose="02020603050405020304" pitchFamily="18" charset="0"/>
              </a:rPr>
              <a:t>，对地铁站客流模式进行聚类，得到聚类结果：</a:t>
            </a:r>
            <a:endParaRPr lang="zh-CN" altLang="en-US" dirty="0">
              <a:solidFill>
                <a:schemeClr val="bg1"/>
              </a:solidFill>
            </a:endParaRPr>
          </a:p>
        </p:txBody>
      </p:sp>
      <p:pic>
        <p:nvPicPr>
          <p:cNvPr id="7" name="图片 6"/>
          <p:cNvPicPr>
            <a:picLocks noChangeAspect="1"/>
          </p:cNvPicPr>
          <p:nvPr/>
        </p:nvPicPr>
        <p:blipFill>
          <a:blip r:embed="rId3"/>
          <a:stretch>
            <a:fillRect/>
          </a:stretch>
        </p:blipFill>
        <p:spPr>
          <a:xfrm>
            <a:off x="734154" y="4343588"/>
            <a:ext cx="6349484" cy="1762771"/>
          </a:xfrm>
          <a:prstGeom prst="rect">
            <a:avLst/>
          </a:prstGeom>
        </p:spPr>
      </p:pic>
      <p:grpSp>
        <p:nvGrpSpPr>
          <p:cNvPr id="29" name="组合 28"/>
          <p:cNvGrpSpPr/>
          <p:nvPr/>
        </p:nvGrpSpPr>
        <p:grpSpPr>
          <a:xfrm>
            <a:off x="8567280" y="707067"/>
            <a:ext cx="2710237" cy="4385440"/>
            <a:chOff x="8491163" y="400788"/>
            <a:chExt cx="2710237" cy="4385440"/>
          </a:xfrm>
        </p:grpSpPr>
        <p:sp>
          <p:nvSpPr>
            <p:cNvPr id="8" name="矩形: 圆角 7"/>
            <p:cNvSpPr/>
            <p:nvPr/>
          </p:nvSpPr>
          <p:spPr>
            <a:xfrm>
              <a:off x="9646920" y="400788"/>
              <a:ext cx="1554480" cy="483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特征选取</a:t>
              </a:r>
              <a:endParaRPr lang="zh-CN" altLang="en-US" dirty="0"/>
            </a:p>
          </p:txBody>
        </p:sp>
        <p:sp>
          <p:nvSpPr>
            <p:cNvPr id="10" name="矩形: 圆角 9"/>
            <p:cNvSpPr/>
            <p:nvPr/>
          </p:nvSpPr>
          <p:spPr>
            <a:xfrm>
              <a:off x="9646920" y="1330858"/>
              <a:ext cx="1554480" cy="483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数据标准化</a:t>
              </a:r>
              <a:endParaRPr lang="zh-CN" altLang="en-US" dirty="0"/>
            </a:p>
          </p:txBody>
        </p:sp>
        <p:sp>
          <p:nvSpPr>
            <p:cNvPr id="11" name="矩形: 圆角 10"/>
            <p:cNvSpPr/>
            <p:nvPr/>
          </p:nvSpPr>
          <p:spPr>
            <a:xfrm>
              <a:off x="9646920" y="2319059"/>
              <a:ext cx="1554480" cy="483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模型训练</a:t>
              </a:r>
              <a:endParaRPr lang="zh-CN" altLang="en-US" dirty="0"/>
            </a:p>
          </p:txBody>
        </p:sp>
        <p:sp>
          <p:nvSpPr>
            <p:cNvPr id="12" name="矩形: 圆角 11"/>
            <p:cNvSpPr/>
            <p:nvPr/>
          </p:nvSpPr>
          <p:spPr>
            <a:xfrm>
              <a:off x="9646920" y="3314895"/>
              <a:ext cx="1554480" cy="483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聚类中心</a:t>
              </a:r>
              <a:endParaRPr lang="zh-CN" altLang="en-US" dirty="0"/>
            </a:p>
          </p:txBody>
        </p:sp>
        <p:sp>
          <p:nvSpPr>
            <p:cNvPr id="13" name="矩形: 圆角 12"/>
            <p:cNvSpPr/>
            <p:nvPr/>
          </p:nvSpPr>
          <p:spPr>
            <a:xfrm>
              <a:off x="9646920" y="4302791"/>
              <a:ext cx="1554480" cy="483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a:t>
              </a:r>
              <a:r>
                <a:rPr lang="en-US" altLang="zh-CN" dirty="0"/>
                <a:t>WSSSE</a:t>
              </a:r>
              <a:endParaRPr lang="zh-CN" altLang="en-US" dirty="0"/>
            </a:p>
          </p:txBody>
        </p:sp>
        <p:sp>
          <p:nvSpPr>
            <p:cNvPr id="17" name="箭头: 下 16"/>
            <p:cNvSpPr/>
            <p:nvPr/>
          </p:nvSpPr>
          <p:spPr>
            <a:xfrm>
              <a:off x="10332720" y="884225"/>
              <a:ext cx="198120" cy="446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p:cNvSpPr/>
            <p:nvPr/>
          </p:nvSpPr>
          <p:spPr>
            <a:xfrm>
              <a:off x="10332720" y="1845052"/>
              <a:ext cx="198120" cy="446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p:cNvSpPr/>
            <p:nvPr/>
          </p:nvSpPr>
          <p:spPr>
            <a:xfrm>
              <a:off x="10332720" y="2865300"/>
              <a:ext cx="198120" cy="446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21"/>
            <p:cNvSpPr/>
            <p:nvPr/>
          </p:nvSpPr>
          <p:spPr>
            <a:xfrm>
              <a:off x="10332720" y="3798332"/>
              <a:ext cx="198120" cy="446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弧形 23"/>
            <p:cNvSpPr/>
            <p:nvPr/>
          </p:nvSpPr>
          <p:spPr>
            <a:xfrm rot="10975542">
              <a:off x="8491163" y="2301440"/>
              <a:ext cx="1083242" cy="243529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endParaRPr>
            </a:p>
          </p:txBody>
        </p:sp>
        <p:sp>
          <p:nvSpPr>
            <p:cNvPr id="25" name="文本框 24"/>
            <p:cNvSpPr txBox="1"/>
            <p:nvPr/>
          </p:nvSpPr>
          <p:spPr>
            <a:xfrm>
              <a:off x="8671559" y="3429000"/>
              <a:ext cx="964289" cy="338554"/>
            </a:xfrm>
            <a:prstGeom prst="rect">
              <a:avLst/>
            </a:prstGeom>
            <a:noFill/>
          </p:spPr>
          <p:txBody>
            <a:bodyPr wrap="square" rtlCol="0">
              <a:spAutoFit/>
            </a:bodyPr>
            <a:lstStyle/>
            <a:p>
              <a:r>
                <a:rPr lang="zh-CN" altLang="en-US" sz="1600" dirty="0">
                  <a:solidFill>
                    <a:schemeClr val="bg1"/>
                  </a:solidFill>
                </a:rPr>
                <a:t>调整</a:t>
              </a:r>
              <a:r>
                <a:rPr lang="en-US" altLang="zh-CN" sz="1600" dirty="0">
                  <a:solidFill>
                    <a:schemeClr val="bg1"/>
                  </a:solidFill>
                </a:rPr>
                <a:t>k</a:t>
              </a:r>
              <a:r>
                <a:rPr lang="zh-CN" altLang="en-US" sz="1600" dirty="0">
                  <a:solidFill>
                    <a:schemeClr val="bg1"/>
                  </a:solidFill>
                </a:rPr>
                <a:t>值</a:t>
              </a:r>
              <a:endParaRPr lang="zh-CN" altLang="en-US" sz="1600" dirty="0">
                <a:solidFill>
                  <a:schemeClr val="bg1"/>
                </a:solidFill>
              </a:endParaRPr>
            </a:p>
          </p:txBody>
        </p:sp>
      </p:grpSp>
      <p:sp>
        <p:nvSpPr>
          <p:cNvPr id="26" name="文本框 25"/>
          <p:cNvSpPr txBox="1"/>
          <p:nvPr/>
        </p:nvSpPr>
        <p:spPr>
          <a:xfrm>
            <a:off x="9499342" y="5457917"/>
            <a:ext cx="2087730" cy="369332"/>
          </a:xfrm>
          <a:prstGeom prst="rect">
            <a:avLst/>
          </a:prstGeom>
          <a:noFill/>
        </p:spPr>
        <p:txBody>
          <a:bodyPr wrap="square" rtlCol="0">
            <a:spAutoFit/>
          </a:bodyPr>
          <a:lstStyle/>
          <a:p>
            <a:r>
              <a:rPr lang="en-US" altLang="zh-CN" dirty="0">
                <a:solidFill>
                  <a:schemeClr val="bg1"/>
                </a:solidFill>
              </a:rPr>
              <a:t>K-means</a:t>
            </a:r>
            <a:r>
              <a:rPr lang="zh-CN" altLang="en-US" dirty="0">
                <a:solidFill>
                  <a:schemeClr val="bg1"/>
                </a:solidFill>
              </a:rPr>
              <a:t>聚类步骤</a:t>
            </a:r>
            <a:endParaRPr lang="zh-CN" altLang="en-US"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3" name="矩形 2"/>
          <p:cNvSpPr/>
          <p:nvPr/>
        </p:nvSpPr>
        <p:spPr>
          <a:xfrm>
            <a:off x="1080978" y="958334"/>
            <a:ext cx="3764172" cy="369332"/>
          </a:xfrm>
          <a:prstGeom prst="rect">
            <a:avLst/>
          </a:prstGeom>
        </p:spPr>
        <p:txBody>
          <a:bodyPr wrap="none">
            <a:spAutoFit/>
          </a:bodyPr>
          <a:lstStyle/>
          <a:p>
            <a:r>
              <a:rPr lang="zh-CN" altLang="en-US" dirty="0">
                <a:solidFill>
                  <a:schemeClr val="bg1"/>
                </a:solidFill>
                <a:ea typeface="等线" panose="02010600030101010101" charset="-122"/>
                <a:cs typeface="Times New Roman" panose="02020603050405020304" pitchFamily="18" charset="0"/>
              </a:rPr>
              <a:t>为了方便展示，将数据维度降到</a:t>
            </a:r>
            <a:r>
              <a:rPr lang="en-US" altLang="zh-CN" dirty="0">
                <a:solidFill>
                  <a:schemeClr val="bg1"/>
                </a:solidFill>
                <a:ea typeface="等线" panose="02010600030101010101" charset="-122"/>
                <a:cs typeface="Times New Roman" panose="02020603050405020304" pitchFamily="18" charset="0"/>
              </a:rPr>
              <a:t>2</a:t>
            </a:r>
            <a:r>
              <a:rPr lang="zh-CN" altLang="en-US" dirty="0">
                <a:solidFill>
                  <a:schemeClr val="bg1"/>
                </a:solidFill>
                <a:ea typeface="等线" panose="02010600030101010101" charset="-122"/>
                <a:cs typeface="Times New Roman" panose="02020603050405020304" pitchFamily="18" charset="0"/>
              </a:rPr>
              <a:t>维</a:t>
            </a:r>
            <a:endParaRPr lang="zh-CN" altLang="en-US" dirty="0"/>
          </a:p>
        </p:txBody>
      </p:sp>
      <p:pic>
        <p:nvPicPr>
          <p:cNvPr id="5" name="图片 4"/>
          <p:cNvPicPr/>
          <p:nvPr/>
        </p:nvPicPr>
        <p:blipFill rotWithShape="1">
          <a:blip r:embed="rId2"/>
          <a:srcRect l="4346" t="11092" r="8102" b="3473"/>
          <a:stretch>
            <a:fillRect/>
          </a:stretch>
        </p:blipFill>
        <p:spPr>
          <a:xfrm>
            <a:off x="1232961" y="1434346"/>
            <a:ext cx="8366761" cy="44653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pic>
        <p:nvPicPr>
          <p:cNvPr id="2" name="图片 1"/>
          <p:cNvPicPr>
            <a:picLocks noChangeAspect="1"/>
          </p:cNvPicPr>
          <p:nvPr/>
        </p:nvPicPr>
        <p:blipFill>
          <a:blip r:embed="rId2"/>
          <a:stretch>
            <a:fillRect/>
          </a:stretch>
        </p:blipFill>
        <p:spPr>
          <a:xfrm>
            <a:off x="5736211" y="783174"/>
            <a:ext cx="4547235" cy="2172568"/>
          </a:xfrm>
          <a:prstGeom prst="rect">
            <a:avLst/>
          </a:prstGeom>
        </p:spPr>
      </p:pic>
      <p:sp>
        <p:nvSpPr>
          <p:cNvPr id="5" name="文本框 4"/>
          <p:cNvSpPr txBox="1"/>
          <p:nvPr/>
        </p:nvSpPr>
        <p:spPr>
          <a:xfrm>
            <a:off x="6081012" y="182126"/>
            <a:ext cx="4202434" cy="369332"/>
          </a:xfrm>
          <a:prstGeom prst="rect">
            <a:avLst/>
          </a:prstGeom>
          <a:noFill/>
        </p:spPr>
        <p:txBody>
          <a:bodyPr wrap="square" rtlCol="0">
            <a:spAutoFit/>
          </a:bodyPr>
          <a:lstStyle/>
          <a:p>
            <a:r>
              <a:rPr lang="en-US" altLang="zh-CN" dirty="0">
                <a:solidFill>
                  <a:schemeClr val="bg1"/>
                </a:solidFill>
              </a:rPr>
              <a:t>Prediction =1 </a:t>
            </a:r>
            <a:r>
              <a:rPr lang="zh-CN" altLang="en-US" dirty="0">
                <a:solidFill>
                  <a:schemeClr val="bg1"/>
                </a:solidFill>
              </a:rPr>
              <a:t>火车站等人流量极大站点</a:t>
            </a:r>
            <a:endParaRPr lang="zh-CN" altLang="en-US" dirty="0">
              <a:solidFill>
                <a:schemeClr val="bg1"/>
              </a:solidFill>
            </a:endParaRPr>
          </a:p>
        </p:txBody>
      </p:sp>
      <p:pic>
        <p:nvPicPr>
          <p:cNvPr id="6" name="图片 5"/>
          <p:cNvPicPr>
            <a:picLocks noChangeAspect="1"/>
          </p:cNvPicPr>
          <p:nvPr/>
        </p:nvPicPr>
        <p:blipFill>
          <a:blip r:embed="rId3"/>
          <a:stretch>
            <a:fillRect/>
          </a:stretch>
        </p:blipFill>
        <p:spPr>
          <a:xfrm>
            <a:off x="8774688" y="3766435"/>
            <a:ext cx="3017517" cy="2724773"/>
          </a:xfrm>
          <a:prstGeom prst="rect">
            <a:avLst/>
          </a:prstGeom>
        </p:spPr>
      </p:pic>
      <p:sp>
        <p:nvSpPr>
          <p:cNvPr id="7" name="矩形 6"/>
          <p:cNvSpPr/>
          <p:nvPr/>
        </p:nvSpPr>
        <p:spPr>
          <a:xfrm>
            <a:off x="8774688" y="3244334"/>
            <a:ext cx="2350515" cy="369332"/>
          </a:xfrm>
          <a:prstGeom prst="rect">
            <a:avLst/>
          </a:prstGeom>
        </p:spPr>
        <p:txBody>
          <a:bodyPr wrap="none">
            <a:spAutoFit/>
          </a:bodyPr>
          <a:lstStyle/>
          <a:p>
            <a:r>
              <a:rPr lang="en-US" altLang="zh-CN" dirty="0">
                <a:solidFill>
                  <a:schemeClr val="bg1"/>
                </a:solidFill>
              </a:rPr>
              <a:t>Prediction =4</a:t>
            </a:r>
            <a:r>
              <a:rPr lang="zh-CN" altLang="en-US" dirty="0">
                <a:solidFill>
                  <a:schemeClr val="bg1"/>
                </a:solidFill>
              </a:rPr>
              <a:t>：工作区</a:t>
            </a:r>
            <a:endParaRPr lang="zh-CN" altLang="en-US" dirty="0">
              <a:solidFill>
                <a:schemeClr val="bg1"/>
              </a:solidFill>
            </a:endParaRPr>
          </a:p>
        </p:txBody>
      </p:sp>
      <p:pic>
        <p:nvPicPr>
          <p:cNvPr id="8" name="图片 7"/>
          <p:cNvPicPr>
            <a:picLocks noChangeAspect="1"/>
          </p:cNvPicPr>
          <p:nvPr/>
        </p:nvPicPr>
        <p:blipFill>
          <a:blip r:embed="rId4"/>
          <a:stretch>
            <a:fillRect/>
          </a:stretch>
        </p:blipFill>
        <p:spPr>
          <a:xfrm>
            <a:off x="5736211" y="3781249"/>
            <a:ext cx="2706055" cy="2695143"/>
          </a:xfrm>
          <a:prstGeom prst="rect">
            <a:avLst/>
          </a:prstGeom>
        </p:spPr>
      </p:pic>
      <p:sp>
        <p:nvSpPr>
          <p:cNvPr id="9" name="矩形 8"/>
          <p:cNvSpPr/>
          <p:nvPr/>
        </p:nvSpPr>
        <p:spPr>
          <a:xfrm>
            <a:off x="5913980" y="3214975"/>
            <a:ext cx="2350515" cy="369332"/>
          </a:xfrm>
          <a:prstGeom prst="rect">
            <a:avLst/>
          </a:prstGeom>
        </p:spPr>
        <p:txBody>
          <a:bodyPr wrap="none">
            <a:spAutoFit/>
          </a:bodyPr>
          <a:lstStyle/>
          <a:p>
            <a:r>
              <a:rPr lang="en-US" altLang="zh-CN" dirty="0">
                <a:solidFill>
                  <a:schemeClr val="bg1"/>
                </a:solidFill>
              </a:rPr>
              <a:t>Prediction =3</a:t>
            </a:r>
            <a:r>
              <a:rPr lang="zh-CN" altLang="en-US" dirty="0">
                <a:solidFill>
                  <a:schemeClr val="bg1"/>
                </a:solidFill>
              </a:rPr>
              <a:t>：居住区</a:t>
            </a:r>
            <a:endParaRPr lang="zh-CN" altLang="en-US" dirty="0">
              <a:solidFill>
                <a:schemeClr val="bg1"/>
              </a:solidFill>
            </a:endParaRPr>
          </a:p>
        </p:txBody>
      </p:sp>
      <p:pic>
        <p:nvPicPr>
          <p:cNvPr id="10" name="图片 9"/>
          <p:cNvPicPr>
            <a:picLocks noChangeAspect="1"/>
          </p:cNvPicPr>
          <p:nvPr/>
        </p:nvPicPr>
        <p:blipFill>
          <a:blip r:embed="rId5"/>
          <a:stretch>
            <a:fillRect/>
          </a:stretch>
        </p:blipFill>
        <p:spPr>
          <a:xfrm>
            <a:off x="1318590" y="659515"/>
            <a:ext cx="3398902" cy="2954152"/>
          </a:xfrm>
          <a:prstGeom prst="rect">
            <a:avLst/>
          </a:prstGeom>
        </p:spPr>
      </p:pic>
      <p:sp>
        <p:nvSpPr>
          <p:cNvPr id="11" name="矩形 10"/>
          <p:cNvSpPr/>
          <p:nvPr/>
        </p:nvSpPr>
        <p:spPr>
          <a:xfrm>
            <a:off x="1696933" y="196942"/>
            <a:ext cx="2687146" cy="369332"/>
          </a:xfrm>
          <a:prstGeom prst="rect">
            <a:avLst/>
          </a:prstGeom>
        </p:spPr>
        <p:txBody>
          <a:bodyPr wrap="none">
            <a:spAutoFit/>
          </a:bodyPr>
          <a:lstStyle/>
          <a:p>
            <a:r>
              <a:rPr lang="en-US" altLang="zh-CN" dirty="0">
                <a:solidFill>
                  <a:schemeClr val="bg1"/>
                </a:solidFill>
              </a:rPr>
              <a:t>Prediction =0  </a:t>
            </a:r>
            <a:r>
              <a:rPr lang="zh-CN" altLang="en-US" dirty="0">
                <a:solidFill>
                  <a:schemeClr val="bg1"/>
                </a:solidFill>
              </a:rPr>
              <a:t>旅游景点等</a:t>
            </a:r>
            <a:endParaRPr lang="zh-CN" altLang="en-US" dirty="0">
              <a:solidFill>
                <a:schemeClr val="bg1"/>
              </a:solidFill>
            </a:endParaRPr>
          </a:p>
        </p:txBody>
      </p:sp>
      <p:pic>
        <p:nvPicPr>
          <p:cNvPr id="12" name="图片 11"/>
          <p:cNvPicPr>
            <a:picLocks noChangeAspect="1"/>
          </p:cNvPicPr>
          <p:nvPr/>
        </p:nvPicPr>
        <p:blipFill>
          <a:blip r:embed="rId6"/>
          <a:stretch>
            <a:fillRect/>
          </a:stretch>
        </p:blipFill>
        <p:spPr>
          <a:xfrm>
            <a:off x="1414793" y="4227813"/>
            <a:ext cx="3206495" cy="2243279"/>
          </a:xfrm>
          <a:prstGeom prst="rect">
            <a:avLst/>
          </a:prstGeom>
        </p:spPr>
      </p:pic>
      <p:sp>
        <p:nvSpPr>
          <p:cNvPr id="13" name="文本框 12"/>
          <p:cNvSpPr txBox="1"/>
          <p:nvPr/>
        </p:nvSpPr>
        <p:spPr>
          <a:xfrm>
            <a:off x="1201355" y="3781249"/>
            <a:ext cx="4202434" cy="369332"/>
          </a:xfrm>
          <a:prstGeom prst="rect">
            <a:avLst/>
          </a:prstGeom>
          <a:noFill/>
        </p:spPr>
        <p:txBody>
          <a:bodyPr wrap="square" rtlCol="0">
            <a:spAutoFit/>
          </a:bodyPr>
          <a:lstStyle/>
          <a:p>
            <a:r>
              <a:rPr lang="en-US" altLang="zh-CN" dirty="0">
                <a:solidFill>
                  <a:schemeClr val="bg1"/>
                </a:solidFill>
              </a:rPr>
              <a:t>                    Prediction =2</a:t>
            </a:r>
            <a:endParaRPr lang="zh-CN" alt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pic>
        <p:nvPicPr>
          <p:cNvPr id="3" name="图片 2"/>
          <p:cNvPicPr/>
          <p:nvPr/>
        </p:nvPicPr>
        <p:blipFill>
          <a:blip r:embed="rId2"/>
          <a:stretch>
            <a:fillRect/>
          </a:stretch>
        </p:blipFill>
        <p:spPr>
          <a:xfrm>
            <a:off x="1812757" y="1090864"/>
            <a:ext cx="7876673" cy="5342021"/>
          </a:xfrm>
          <a:prstGeom prst="rect">
            <a:avLst/>
          </a:prstGeom>
        </p:spPr>
      </p:pic>
      <p:sp>
        <p:nvSpPr>
          <p:cNvPr id="2" name="文本框 1"/>
          <p:cNvSpPr txBox="1"/>
          <p:nvPr/>
        </p:nvSpPr>
        <p:spPr>
          <a:xfrm>
            <a:off x="2646947" y="320842"/>
            <a:ext cx="6079958" cy="369332"/>
          </a:xfrm>
          <a:prstGeom prst="rect">
            <a:avLst/>
          </a:prstGeom>
          <a:noFill/>
        </p:spPr>
        <p:txBody>
          <a:bodyPr wrap="square" rtlCol="0">
            <a:spAutoFit/>
          </a:bodyPr>
          <a:lstStyle/>
          <a:p>
            <a:r>
              <a:rPr lang="en-US" altLang="zh-CN" dirty="0">
                <a:solidFill>
                  <a:schemeClr val="bg1"/>
                </a:solidFill>
              </a:rPr>
              <a:t>Prediction</a:t>
            </a:r>
            <a:r>
              <a:rPr lang="zh-CN" altLang="en-US" dirty="0">
                <a:solidFill>
                  <a:schemeClr val="bg1"/>
                </a:solidFill>
              </a:rPr>
              <a:t> </a:t>
            </a:r>
            <a:r>
              <a:rPr lang="en-US" altLang="zh-CN" dirty="0">
                <a:solidFill>
                  <a:schemeClr val="bg1"/>
                </a:solidFill>
              </a:rPr>
              <a:t>=3</a:t>
            </a:r>
            <a:r>
              <a:rPr lang="zh-CN" altLang="en-US" dirty="0">
                <a:solidFill>
                  <a:schemeClr val="bg1"/>
                </a:solidFill>
              </a:rPr>
              <a:t>  居住区：  昌平区、通州区等五环之外的区域</a:t>
            </a:r>
            <a:endParaRPr lang="zh-CN" altLang="en-US"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pic>
        <p:nvPicPr>
          <p:cNvPr id="2050" name="Picture 2" descr="https://t4.focus-img.cn/sh740wsh/zx/wx/687a481ae26b12946bd5baad592f29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810" y="1480520"/>
            <a:ext cx="7627019" cy="507959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235241" y="834189"/>
            <a:ext cx="10484319" cy="369332"/>
          </a:xfrm>
          <a:prstGeom prst="rect">
            <a:avLst/>
          </a:prstGeom>
          <a:noFill/>
        </p:spPr>
        <p:txBody>
          <a:bodyPr wrap="square" rtlCol="0">
            <a:spAutoFit/>
          </a:bodyPr>
          <a:lstStyle/>
          <a:p>
            <a:r>
              <a:rPr lang="zh-CN" altLang="en-US" dirty="0">
                <a:solidFill>
                  <a:schemeClr val="bg1"/>
                </a:solidFill>
              </a:rPr>
              <a:t>         结合某研究机构的租房大数据研究发现，排在前十位的北京热点租房区域几乎全部位于该区域</a:t>
            </a:r>
            <a:endParaRPr lang="zh-CN" altLang="en-US"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pic>
        <p:nvPicPr>
          <p:cNvPr id="3" name="图片 2"/>
          <p:cNvPicPr/>
          <p:nvPr/>
        </p:nvPicPr>
        <p:blipFill>
          <a:blip r:embed="rId2"/>
          <a:stretch>
            <a:fillRect/>
          </a:stretch>
        </p:blipFill>
        <p:spPr>
          <a:xfrm>
            <a:off x="2217427" y="1716755"/>
            <a:ext cx="6529639" cy="4411329"/>
          </a:xfrm>
          <a:prstGeom prst="rect">
            <a:avLst/>
          </a:prstGeom>
        </p:spPr>
      </p:pic>
      <p:sp>
        <p:nvSpPr>
          <p:cNvPr id="2" name="矩形 1"/>
          <p:cNvSpPr/>
          <p:nvPr/>
        </p:nvSpPr>
        <p:spPr>
          <a:xfrm>
            <a:off x="2217427" y="1094692"/>
            <a:ext cx="7765459" cy="369332"/>
          </a:xfrm>
          <a:prstGeom prst="rect">
            <a:avLst/>
          </a:prstGeom>
        </p:spPr>
        <p:txBody>
          <a:bodyPr wrap="none">
            <a:spAutoFit/>
          </a:bodyPr>
          <a:lstStyle/>
          <a:p>
            <a:r>
              <a:rPr lang="en-US" altLang="zh-CN" dirty="0">
                <a:solidFill>
                  <a:schemeClr val="bg1"/>
                </a:solidFill>
              </a:rPr>
              <a:t>Prediction</a:t>
            </a:r>
            <a:r>
              <a:rPr lang="zh-CN" altLang="en-US" dirty="0">
                <a:solidFill>
                  <a:schemeClr val="bg1"/>
                </a:solidFill>
              </a:rPr>
              <a:t> </a:t>
            </a:r>
            <a:r>
              <a:rPr lang="en-US" altLang="zh-CN" dirty="0">
                <a:solidFill>
                  <a:schemeClr val="bg1"/>
                </a:solidFill>
              </a:rPr>
              <a:t>=4</a:t>
            </a:r>
            <a:r>
              <a:rPr lang="zh-CN" altLang="en-US" dirty="0">
                <a:solidFill>
                  <a:schemeClr val="bg1"/>
                </a:solidFill>
              </a:rPr>
              <a:t>  工作区：中关村、西二旗、国贸、金融街和望京等工作聚集区</a:t>
            </a:r>
            <a:endParaRPr lang="zh-CN" altLang="en-US"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2" name="文本框 1"/>
          <p:cNvSpPr txBox="1"/>
          <p:nvPr/>
        </p:nvSpPr>
        <p:spPr>
          <a:xfrm>
            <a:off x="1973179" y="770021"/>
            <a:ext cx="6769768" cy="923330"/>
          </a:xfrm>
          <a:prstGeom prst="rect">
            <a:avLst/>
          </a:prstGeom>
          <a:noFill/>
        </p:spPr>
        <p:txBody>
          <a:bodyPr wrap="square" rtlCol="0">
            <a:spAutoFit/>
          </a:bodyPr>
          <a:lstStyle/>
          <a:p>
            <a:r>
              <a:rPr lang="zh-CN" altLang="en-US" dirty="0">
                <a:solidFill>
                  <a:schemeClr val="bg1"/>
                </a:solidFill>
              </a:rPr>
              <a:t>二、公交卡出行模式</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同样的方法，我们对公交卡出行数据进行聚类，</a:t>
            </a:r>
            <a:endParaRPr lang="zh-CN" altLang="en-US" dirty="0">
              <a:solidFill>
                <a:schemeClr val="bg1"/>
              </a:solidFill>
            </a:endParaRPr>
          </a:p>
        </p:txBody>
      </p:sp>
      <p:pic>
        <p:nvPicPr>
          <p:cNvPr id="5" name="图片 4"/>
          <p:cNvPicPr/>
          <p:nvPr/>
        </p:nvPicPr>
        <p:blipFill>
          <a:blip r:embed="rId2"/>
          <a:stretch>
            <a:fillRect/>
          </a:stretch>
        </p:blipFill>
        <p:spPr>
          <a:xfrm>
            <a:off x="1868957" y="2295618"/>
            <a:ext cx="4700442" cy="3299339"/>
          </a:xfrm>
          <a:prstGeom prst="rect">
            <a:avLst/>
          </a:prstGeom>
        </p:spPr>
      </p:pic>
      <p:sp>
        <p:nvSpPr>
          <p:cNvPr id="9" name="文本框 8"/>
          <p:cNvSpPr txBox="1"/>
          <p:nvPr/>
        </p:nvSpPr>
        <p:spPr>
          <a:xfrm>
            <a:off x="7379473" y="3429000"/>
            <a:ext cx="4090737" cy="923330"/>
          </a:xfrm>
          <a:prstGeom prst="rect">
            <a:avLst/>
          </a:prstGeom>
          <a:noFill/>
        </p:spPr>
        <p:txBody>
          <a:bodyPr wrap="square" rtlCol="0">
            <a:spAutoFit/>
          </a:bodyPr>
          <a:lstStyle/>
          <a:p>
            <a:r>
              <a:rPr lang="zh-CN" altLang="en-US" dirty="0">
                <a:solidFill>
                  <a:schemeClr val="bg1"/>
                </a:solidFill>
              </a:rPr>
              <a:t>        公交卡出行模式可以分成三类，但每类的具体出行模式描述有待之后的分析再展开。</a:t>
            </a:r>
            <a:endParaRPr lang="zh-CN" altLang="en-US"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2" name="矩形 1"/>
          <p:cNvSpPr/>
          <p:nvPr/>
        </p:nvSpPr>
        <p:spPr>
          <a:xfrm>
            <a:off x="584333" y="856357"/>
            <a:ext cx="2492990" cy="369332"/>
          </a:xfrm>
          <a:prstGeom prst="rect">
            <a:avLst/>
          </a:prstGeom>
        </p:spPr>
        <p:txBody>
          <a:bodyPr wrap="none">
            <a:spAutoFit/>
          </a:bodyPr>
          <a:lstStyle/>
          <a:p>
            <a:r>
              <a:rPr lang="zh-CN" altLang="en-US" dirty="0">
                <a:solidFill>
                  <a:schemeClr val="bg1"/>
                </a:solidFill>
              </a:rPr>
              <a:t>三、异常出行模式识别</a:t>
            </a:r>
            <a:endParaRPr lang="en-US" altLang="zh-CN" dirty="0">
              <a:solidFill>
                <a:schemeClr val="bg1"/>
              </a:solidFill>
            </a:endParaRPr>
          </a:p>
        </p:txBody>
      </p:sp>
      <p:sp>
        <p:nvSpPr>
          <p:cNvPr id="3" name="矩形 2"/>
          <p:cNvSpPr/>
          <p:nvPr/>
        </p:nvSpPr>
        <p:spPr>
          <a:xfrm>
            <a:off x="584333" y="1415898"/>
            <a:ext cx="11023333" cy="4247317"/>
          </a:xfrm>
          <a:prstGeom prst="rect">
            <a:avLst/>
          </a:prstGeom>
        </p:spPr>
        <p:txBody>
          <a:bodyPr wrap="square">
            <a:spAutoFit/>
          </a:bodyPr>
          <a:lstStyle/>
          <a:p>
            <a:r>
              <a:rPr lang="zh-CN" altLang="en-US" dirty="0">
                <a:solidFill>
                  <a:schemeClr val="bg1"/>
                </a:solidFill>
                <a:latin typeface="PingFang SC"/>
              </a:rPr>
              <a:t>  离群点检测：</a:t>
            </a:r>
            <a:endParaRPr lang="en-US" altLang="zh-CN" dirty="0">
              <a:solidFill>
                <a:schemeClr val="bg1"/>
              </a:solidFill>
              <a:latin typeface="PingFang SC"/>
            </a:endParaRPr>
          </a:p>
          <a:p>
            <a:r>
              <a:rPr lang="zh-CN" altLang="en-US" dirty="0">
                <a:solidFill>
                  <a:schemeClr val="bg1"/>
                </a:solidFill>
                <a:latin typeface="PingFang SC"/>
              </a:rPr>
              <a:t>离群点：在样本空间中，与其他样本点的一般行为或特征不一致的点。</a:t>
            </a:r>
            <a:endParaRPr lang="en-US" altLang="zh-CN" dirty="0">
              <a:solidFill>
                <a:schemeClr val="bg1"/>
              </a:solidFill>
              <a:latin typeface="PingFang SC"/>
            </a:endParaRPr>
          </a:p>
          <a:p>
            <a:r>
              <a:rPr lang="zh-CN" altLang="en-US" dirty="0">
                <a:solidFill>
                  <a:schemeClr val="bg1"/>
                </a:solidFill>
                <a:latin typeface="PingFang SC"/>
              </a:rPr>
              <a:t>应用：信用卡欺诈检测、网络入侵检测、垃圾邮件检测等等</a:t>
            </a:r>
            <a:endParaRPr lang="en-US" altLang="zh-CN" dirty="0">
              <a:solidFill>
                <a:schemeClr val="bg1"/>
              </a:solidFill>
              <a:latin typeface="PingFang SC"/>
            </a:endParaRPr>
          </a:p>
          <a:p>
            <a:r>
              <a:rPr lang="zh-CN" altLang="en-US" dirty="0">
                <a:solidFill>
                  <a:schemeClr val="bg1"/>
                </a:solidFill>
                <a:latin typeface="PingFang SC"/>
              </a:rPr>
              <a:t>方法：</a:t>
            </a:r>
            <a:endParaRPr lang="en-US" altLang="zh-CN" dirty="0">
              <a:solidFill>
                <a:schemeClr val="bg1"/>
              </a:solidFill>
              <a:latin typeface="PingFang SC"/>
            </a:endParaRPr>
          </a:p>
          <a:p>
            <a:r>
              <a:rPr lang="en-US" altLang="zh-CN" dirty="0">
                <a:solidFill>
                  <a:schemeClr val="bg1"/>
                </a:solidFill>
                <a:latin typeface="PingFang SC"/>
              </a:rPr>
              <a:t>1</a:t>
            </a:r>
            <a:r>
              <a:rPr lang="zh-CN" altLang="en-US" dirty="0">
                <a:solidFill>
                  <a:schemeClr val="bg1"/>
                </a:solidFill>
                <a:latin typeface="PingFang SC"/>
              </a:rPr>
              <a:t>、基于统计的方法：直方图、箱型图</a:t>
            </a:r>
            <a:endParaRPr lang="en-US" altLang="zh-CN" dirty="0">
              <a:solidFill>
                <a:schemeClr val="bg1"/>
              </a:solidFill>
              <a:latin typeface="PingFang SC"/>
            </a:endParaRPr>
          </a:p>
          <a:p>
            <a:r>
              <a:rPr lang="en-US" altLang="zh-CN" dirty="0">
                <a:solidFill>
                  <a:schemeClr val="bg1"/>
                </a:solidFill>
                <a:latin typeface="PingFang SC"/>
              </a:rPr>
              <a:t>2</a:t>
            </a:r>
            <a:r>
              <a:rPr lang="zh-CN" altLang="en-US" dirty="0">
                <a:solidFill>
                  <a:schemeClr val="bg1"/>
                </a:solidFill>
                <a:latin typeface="PingFang SC"/>
              </a:rPr>
              <a:t>、基于密度的方法：</a:t>
            </a:r>
            <a:r>
              <a:rPr lang="en-US" altLang="zh-CN" dirty="0">
                <a:solidFill>
                  <a:schemeClr val="bg1"/>
                </a:solidFill>
                <a:latin typeface="PingFang SC"/>
              </a:rPr>
              <a:t>LOF</a:t>
            </a:r>
            <a:endParaRPr lang="en-US" altLang="zh-CN" dirty="0">
              <a:solidFill>
                <a:schemeClr val="bg1"/>
              </a:solidFill>
              <a:latin typeface="PingFang SC"/>
            </a:endParaRPr>
          </a:p>
          <a:p>
            <a:r>
              <a:rPr lang="en-US" altLang="zh-CN" dirty="0">
                <a:solidFill>
                  <a:schemeClr val="bg1"/>
                </a:solidFill>
                <a:latin typeface="PingFang SC"/>
              </a:rPr>
              <a:t>3</a:t>
            </a:r>
            <a:r>
              <a:rPr lang="zh-CN" altLang="en-US" dirty="0">
                <a:solidFill>
                  <a:schemeClr val="bg1"/>
                </a:solidFill>
                <a:latin typeface="PingFang SC"/>
              </a:rPr>
              <a:t>、基于聚类的方法： 不属于任何簇的对象、与最近的簇距离很远的对象、属于小簇或者稀疏簇的一部分</a:t>
            </a:r>
            <a:endParaRPr lang="en-US" altLang="zh-CN" dirty="0">
              <a:solidFill>
                <a:schemeClr val="bg1"/>
              </a:solidFill>
              <a:latin typeface="PingFang SC"/>
            </a:endParaRPr>
          </a:p>
          <a:p>
            <a:r>
              <a:rPr lang="en-US" altLang="zh-CN" dirty="0">
                <a:solidFill>
                  <a:schemeClr val="bg1"/>
                </a:solidFill>
                <a:latin typeface="PingFang SC"/>
              </a:rPr>
              <a:t>4</a:t>
            </a:r>
            <a:r>
              <a:rPr lang="zh-CN" altLang="en-US" dirty="0">
                <a:solidFill>
                  <a:schemeClr val="bg1"/>
                </a:solidFill>
                <a:latin typeface="PingFang SC"/>
              </a:rPr>
              <a:t>、</a:t>
            </a:r>
            <a:r>
              <a:rPr lang="en-US" altLang="zh-CN" dirty="0">
                <a:solidFill>
                  <a:schemeClr val="bg1"/>
                </a:solidFill>
                <a:latin typeface="PingFang SC"/>
              </a:rPr>
              <a:t> </a:t>
            </a:r>
            <a:r>
              <a:rPr lang="zh-CN" altLang="en-US" dirty="0">
                <a:solidFill>
                  <a:schemeClr val="bg1"/>
                </a:solidFill>
                <a:latin typeface="PingFang SC"/>
              </a:rPr>
              <a:t>基于分类的方法：一类模型检测离群点，比如</a:t>
            </a:r>
            <a:r>
              <a:rPr lang="en-US" altLang="zh-CN" dirty="0">
                <a:solidFill>
                  <a:schemeClr val="bg1"/>
                </a:solidFill>
                <a:latin typeface="PingFang SC"/>
              </a:rPr>
              <a:t>One-Class SVM</a:t>
            </a:r>
            <a:endParaRPr lang="en-US" altLang="zh-CN" dirty="0">
              <a:solidFill>
                <a:schemeClr val="bg1"/>
              </a:solidFill>
              <a:latin typeface="PingFang SC"/>
            </a:endParaRPr>
          </a:p>
          <a:p>
            <a:r>
              <a:rPr lang="en-US" altLang="zh-CN" dirty="0">
                <a:solidFill>
                  <a:schemeClr val="bg1"/>
                </a:solidFill>
                <a:latin typeface="PingFang SC"/>
              </a:rPr>
              <a:t>     </a:t>
            </a:r>
            <a:r>
              <a:rPr lang="zh-CN" altLang="en-US" dirty="0">
                <a:solidFill>
                  <a:schemeClr val="bg1"/>
                </a:solidFill>
                <a:latin typeface="PingFang SC"/>
              </a:rPr>
              <a:t>利用</a:t>
            </a:r>
            <a:r>
              <a:rPr lang="en-US" altLang="zh-CN" dirty="0">
                <a:solidFill>
                  <a:schemeClr val="bg1"/>
                </a:solidFill>
                <a:latin typeface="PingFang SC"/>
              </a:rPr>
              <a:t>One-Class SVM</a:t>
            </a:r>
            <a:r>
              <a:rPr lang="zh-CN" altLang="en-US" dirty="0">
                <a:solidFill>
                  <a:schemeClr val="bg1"/>
                </a:solidFill>
                <a:latin typeface="PingFang SC"/>
              </a:rPr>
              <a:t>，捕获数据集的形状</a:t>
            </a:r>
            <a:r>
              <a:rPr lang="en-US" altLang="zh-CN" dirty="0">
                <a:solidFill>
                  <a:schemeClr val="bg1"/>
                </a:solidFill>
                <a:latin typeface="PingFang SC"/>
              </a:rPr>
              <a:t>,</a:t>
            </a:r>
            <a:r>
              <a:rPr lang="zh-CN" altLang="en-US" dirty="0">
                <a:solidFill>
                  <a:schemeClr val="bg1"/>
                </a:solidFill>
                <a:latin typeface="PingFang SC"/>
              </a:rPr>
              <a:t> 获得</a:t>
            </a:r>
            <a:r>
              <a:rPr lang="en-US" altLang="zh-CN" dirty="0">
                <a:solidFill>
                  <a:schemeClr val="bg1"/>
                </a:solidFill>
                <a:latin typeface="PingFang SC"/>
              </a:rPr>
              <a:t>positive</a:t>
            </a:r>
            <a:r>
              <a:rPr lang="zh-CN" altLang="en-US" dirty="0">
                <a:solidFill>
                  <a:schemeClr val="bg1"/>
                </a:solidFill>
                <a:latin typeface="PingFang SC"/>
              </a:rPr>
              <a:t>正类的紧凑的边界，超过这个边界就认为是</a:t>
            </a:r>
            <a:r>
              <a:rPr lang="en-US" altLang="zh-CN" dirty="0">
                <a:solidFill>
                  <a:schemeClr val="bg1"/>
                </a:solidFill>
                <a:latin typeface="PingFang SC"/>
              </a:rPr>
              <a:t>negative</a:t>
            </a:r>
            <a:r>
              <a:rPr lang="zh-CN" altLang="en-US" dirty="0">
                <a:solidFill>
                  <a:schemeClr val="bg1"/>
                </a:solidFill>
                <a:latin typeface="PingFang SC"/>
              </a:rPr>
              <a:t>类。</a:t>
            </a:r>
            <a:endParaRPr lang="en-US" altLang="zh-CN" dirty="0">
              <a:solidFill>
                <a:schemeClr val="bg1"/>
              </a:solidFill>
              <a:latin typeface="PingFang SC"/>
            </a:endParaRPr>
          </a:p>
          <a:p>
            <a:r>
              <a:rPr lang="zh-CN" altLang="en-US" dirty="0">
                <a:solidFill>
                  <a:schemeClr val="bg1"/>
                </a:solidFill>
                <a:latin typeface="PingFang SC"/>
              </a:rPr>
              <a:t>实际上：</a:t>
            </a:r>
            <a:r>
              <a:rPr lang="en-US" altLang="zh-CN" dirty="0">
                <a:solidFill>
                  <a:schemeClr val="bg1"/>
                </a:solidFill>
                <a:latin typeface="PingFang SC"/>
              </a:rPr>
              <a:t>One-Class SVM</a:t>
            </a:r>
            <a:r>
              <a:rPr lang="zh-CN" altLang="en-US" dirty="0">
                <a:solidFill>
                  <a:schemeClr val="bg1"/>
                </a:solidFill>
                <a:latin typeface="PingFang SC"/>
              </a:rPr>
              <a:t>并不是一个异常点监测算法，它的训练集只包含</a:t>
            </a:r>
            <a:r>
              <a:rPr lang="en-US" altLang="zh-CN" dirty="0">
                <a:solidFill>
                  <a:schemeClr val="bg1"/>
                </a:solidFill>
                <a:latin typeface="PingFang SC"/>
              </a:rPr>
              <a:t>positive</a:t>
            </a:r>
            <a:r>
              <a:rPr lang="zh-CN" altLang="en-US" dirty="0">
                <a:solidFill>
                  <a:schemeClr val="bg1"/>
                </a:solidFill>
                <a:latin typeface="PingFang SC"/>
              </a:rPr>
              <a:t>类的样本而不包含</a:t>
            </a:r>
            <a:r>
              <a:rPr lang="en-US" altLang="zh-CN" dirty="0">
                <a:solidFill>
                  <a:schemeClr val="bg1"/>
                </a:solidFill>
                <a:latin typeface="PingFang SC"/>
              </a:rPr>
              <a:t>negative</a:t>
            </a:r>
            <a:r>
              <a:rPr lang="zh-CN" altLang="en-US" dirty="0">
                <a:solidFill>
                  <a:schemeClr val="bg1"/>
                </a:solidFill>
                <a:latin typeface="PingFang SC"/>
              </a:rPr>
              <a:t>类的样本，在训练时画出</a:t>
            </a:r>
            <a:r>
              <a:rPr lang="en-US" altLang="zh-CN" dirty="0">
                <a:solidFill>
                  <a:schemeClr val="bg1"/>
                </a:solidFill>
                <a:latin typeface="PingFang SC"/>
              </a:rPr>
              <a:t>positive</a:t>
            </a:r>
            <a:r>
              <a:rPr lang="zh-CN" altLang="en-US" dirty="0">
                <a:solidFill>
                  <a:schemeClr val="bg1"/>
                </a:solidFill>
                <a:latin typeface="PingFang SC"/>
              </a:rPr>
              <a:t>类的边界，从而在待分类的数据集中，识别出不在边界之内的</a:t>
            </a:r>
            <a:r>
              <a:rPr lang="en-US" altLang="zh-CN" dirty="0" err="1">
                <a:solidFill>
                  <a:schemeClr val="bg1"/>
                </a:solidFill>
                <a:latin typeface="PingFang SC"/>
              </a:rPr>
              <a:t>negetive</a:t>
            </a:r>
            <a:r>
              <a:rPr lang="zh-CN" altLang="en-US" dirty="0">
                <a:solidFill>
                  <a:schemeClr val="bg1"/>
                </a:solidFill>
                <a:latin typeface="PingFang SC"/>
              </a:rPr>
              <a:t>样本。</a:t>
            </a:r>
            <a:endParaRPr lang="en-US" altLang="zh-CN" dirty="0">
              <a:solidFill>
                <a:schemeClr val="bg1"/>
              </a:solidFill>
              <a:latin typeface="PingFang SC"/>
            </a:endParaRPr>
          </a:p>
          <a:p>
            <a:r>
              <a:rPr lang="zh-CN" altLang="en-US" dirty="0">
                <a:solidFill>
                  <a:schemeClr val="bg1"/>
                </a:solidFill>
                <a:latin typeface="PingFang SC"/>
              </a:rPr>
              <a:t>比较适用于不知道分布特点的高维空间样本数据集。</a:t>
            </a:r>
            <a:endParaRPr lang="en-US" altLang="zh-CN" dirty="0">
              <a:solidFill>
                <a:schemeClr val="bg1"/>
              </a:solidFill>
              <a:latin typeface="PingFang SC"/>
            </a:endParaRPr>
          </a:p>
          <a:p>
            <a:r>
              <a:rPr lang="en-US" altLang="zh-CN" dirty="0">
                <a:solidFill>
                  <a:schemeClr val="bg1"/>
                </a:solidFill>
                <a:latin typeface="PingFang SC"/>
              </a:rPr>
              <a:t>         </a:t>
            </a:r>
            <a:endParaRPr lang="en-US" altLang="zh-CN" dirty="0">
              <a:solidFill>
                <a:schemeClr val="bg1"/>
              </a:solidFill>
              <a:latin typeface="PingFang SC"/>
            </a:endParaRPr>
          </a:p>
          <a:p>
            <a:endParaRPr lang="en-US" altLang="zh-CN" dirty="0">
              <a:solidFill>
                <a:schemeClr val="bg1"/>
              </a:solidFill>
              <a:latin typeface="PingFang SC"/>
            </a:endParaRPr>
          </a:p>
          <a:p>
            <a:r>
              <a:rPr lang="en-US" altLang="zh-CN" dirty="0">
                <a:solidFill>
                  <a:schemeClr val="bg1"/>
                </a:solidFill>
                <a:latin typeface="PingFang SC"/>
              </a:rPr>
              <a:t>        </a:t>
            </a:r>
            <a:endParaRPr lang="zh-CN" altLang="en-US"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pic>
        <p:nvPicPr>
          <p:cNvPr id="2" name="图片 1"/>
          <p:cNvPicPr>
            <a:picLocks noChangeAspect="1"/>
          </p:cNvPicPr>
          <p:nvPr/>
        </p:nvPicPr>
        <p:blipFill rotWithShape="1">
          <a:blip r:embed="rId2"/>
          <a:srcRect l="6552" t="11492" r="10527" b="5007"/>
          <a:stretch>
            <a:fillRect/>
          </a:stretch>
        </p:blipFill>
        <p:spPr>
          <a:xfrm>
            <a:off x="915603" y="670784"/>
            <a:ext cx="3292413" cy="2486583"/>
          </a:xfrm>
          <a:prstGeom prst="rect">
            <a:avLst/>
          </a:prstGeom>
        </p:spPr>
      </p:pic>
      <p:sp>
        <p:nvSpPr>
          <p:cNvPr id="3" name="矩形 2"/>
          <p:cNvSpPr/>
          <p:nvPr/>
        </p:nvSpPr>
        <p:spPr>
          <a:xfrm>
            <a:off x="1562502" y="3885301"/>
            <a:ext cx="3103344" cy="2031325"/>
          </a:xfrm>
          <a:prstGeom prst="rect">
            <a:avLst/>
          </a:prstGeom>
        </p:spPr>
        <p:txBody>
          <a:bodyPr wrap="square">
            <a:spAutoFit/>
          </a:bodyPr>
          <a:lstStyle/>
          <a:p>
            <a:r>
              <a:rPr lang="zh-CN" altLang="en-US" dirty="0">
                <a:solidFill>
                  <a:schemeClr val="bg1"/>
                </a:solidFill>
              </a:rPr>
              <a:t>识别出的异常点</a:t>
            </a:r>
            <a:endParaRPr lang="en-US" altLang="zh-CN" dirty="0">
              <a:solidFill>
                <a:schemeClr val="bg1"/>
              </a:solidFill>
            </a:endParaRPr>
          </a:p>
          <a:p>
            <a:r>
              <a:rPr lang="en-US" altLang="zh-CN" dirty="0">
                <a:solidFill>
                  <a:schemeClr val="bg1"/>
                </a:solidFill>
              </a:rPr>
              <a:t>C</a:t>
            </a:r>
            <a:r>
              <a:rPr lang="zh-CN" altLang="en-US" dirty="0">
                <a:solidFill>
                  <a:schemeClr val="bg1"/>
                </a:solidFill>
              </a:rPr>
              <a:t>ard_no  </a:t>
            </a:r>
            <a:endParaRPr lang="zh-CN" altLang="en-US" dirty="0">
              <a:solidFill>
                <a:schemeClr val="bg1"/>
              </a:solidFill>
            </a:endParaRPr>
          </a:p>
          <a:p>
            <a:r>
              <a:rPr lang="zh-CN" altLang="en-US" dirty="0">
                <a:solidFill>
                  <a:schemeClr val="bg1"/>
                </a:solidFill>
              </a:rPr>
              <a:t>1000751012137608</a:t>
            </a:r>
            <a:endParaRPr lang="zh-CN" altLang="en-US" dirty="0">
              <a:solidFill>
                <a:schemeClr val="bg1"/>
              </a:solidFill>
            </a:endParaRPr>
          </a:p>
          <a:p>
            <a:r>
              <a:rPr lang="zh-CN" altLang="en-US" dirty="0">
                <a:solidFill>
                  <a:schemeClr val="bg1"/>
                </a:solidFill>
              </a:rPr>
              <a:t>1000751036974809 </a:t>
            </a:r>
            <a:endParaRPr lang="en-US" altLang="zh-CN" dirty="0">
              <a:solidFill>
                <a:schemeClr val="bg1"/>
              </a:solidFill>
            </a:endParaRPr>
          </a:p>
          <a:p>
            <a:r>
              <a:rPr lang="zh-CN" altLang="en-US" dirty="0">
                <a:solidFill>
                  <a:schemeClr val="bg1"/>
                </a:solidFill>
              </a:rPr>
              <a:t>1000751039139251 </a:t>
            </a:r>
            <a:endParaRPr lang="zh-CN" altLang="en-US" dirty="0">
              <a:solidFill>
                <a:schemeClr val="bg1"/>
              </a:solidFill>
            </a:endParaRPr>
          </a:p>
          <a:p>
            <a:r>
              <a:rPr lang="zh-CN" altLang="en-US" dirty="0">
                <a:solidFill>
                  <a:schemeClr val="bg1"/>
                </a:solidFill>
              </a:rPr>
              <a:t>1000751044496237                                         </a:t>
            </a:r>
            <a:endParaRPr lang="zh-CN" altLang="en-US" dirty="0">
              <a:solidFill>
                <a:schemeClr val="bg1"/>
              </a:solidFill>
            </a:endParaRPr>
          </a:p>
          <a:p>
            <a:r>
              <a:rPr lang="zh-CN" altLang="en-US" dirty="0">
                <a:solidFill>
                  <a:schemeClr val="bg1"/>
                </a:solidFill>
              </a:rPr>
              <a:t>1000751044722817                                           </a:t>
            </a:r>
            <a:endParaRPr lang="zh-CN" altLang="en-US" dirty="0">
              <a:solidFill>
                <a:schemeClr val="bg1"/>
              </a:solidFill>
            </a:endParaRPr>
          </a:p>
        </p:txBody>
      </p:sp>
      <p:sp>
        <p:nvSpPr>
          <p:cNvPr id="6" name="矩形 5"/>
          <p:cNvSpPr/>
          <p:nvPr/>
        </p:nvSpPr>
        <p:spPr>
          <a:xfrm>
            <a:off x="5685794" y="2250754"/>
            <a:ext cx="6096000" cy="2031325"/>
          </a:xfrm>
          <a:prstGeom prst="rect">
            <a:avLst/>
          </a:prstGeom>
        </p:spPr>
        <p:txBody>
          <a:bodyPr>
            <a:spAutoFit/>
          </a:bodyPr>
          <a:lstStyle/>
          <a:p>
            <a:r>
              <a:rPr lang="en-US" altLang="zh-CN" dirty="0">
                <a:solidFill>
                  <a:schemeClr val="bg1"/>
                </a:solidFill>
                <a:latin typeface="PingFang SC"/>
              </a:rPr>
              <a:t> </a:t>
            </a:r>
            <a:r>
              <a:rPr lang="zh-CN" altLang="en-US" dirty="0">
                <a:solidFill>
                  <a:schemeClr val="bg1"/>
                </a:solidFill>
                <a:latin typeface="PingFang SC"/>
              </a:rPr>
              <a:t>在本次分析中，由于没有异常出行模式的标注数据，但正常出行模式的数据要远远多于异常出行的数据，因此可以使用训练的</a:t>
            </a:r>
            <a:r>
              <a:rPr lang="en-US" altLang="zh-CN" dirty="0">
                <a:solidFill>
                  <a:schemeClr val="bg1"/>
                </a:solidFill>
                <a:latin typeface="PingFang SC"/>
              </a:rPr>
              <a:t>One-Class SVM</a:t>
            </a:r>
            <a:r>
              <a:rPr lang="zh-CN" altLang="en-US" dirty="0">
                <a:solidFill>
                  <a:schemeClr val="bg1"/>
                </a:solidFill>
                <a:latin typeface="PingFang SC"/>
              </a:rPr>
              <a:t>来找到测试集中离正类中心最远的点，作为识别出的异常点，但由于没有标注数据的验证，无法评估该模型的性能。</a:t>
            </a:r>
            <a:endParaRPr lang="en-US" altLang="zh-CN" dirty="0">
              <a:solidFill>
                <a:schemeClr val="bg1"/>
              </a:solidFill>
              <a:latin typeface="PingFang SC"/>
            </a:endParaRPr>
          </a:p>
          <a:p>
            <a:endParaRPr lang="en-US" altLang="zh-CN" dirty="0">
              <a:solidFill>
                <a:schemeClr val="bg1"/>
              </a:solidFill>
              <a:latin typeface="PingFang SC"/>
            </a:endParaRPr>
          </a:p>
          <a:p>
            <a:r>
              <a:rPr lang="en-US" altLang="zh-CN" dirty="0">
                <a:solidFill>
                  <a:schemeClr val="bg1"/>
                </a:solidFill>
                <a:latin typeface="PingFang SC"/>
              </a:rPr>
              <a:t>      </a:t>
            </a:r>
            <a:r>
              <a:rPr lang="zh-CN" altLang="en-US" dirty="0">
                <a:solidFill>
                  <a:schemeClr val="bg1"/>
                </a:solidFill>
                <a:latin typeface="PingFang SC"/>
              </a:rPr>
              <a:t>当然，还有其他异常点识别的方法 ，有待今后的研究。</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43199" y="538932"/>
            <a:ext cx="2646948" cy="393766"/>
          </a:xfrm>
        </p:spPr>
        <p:txBody>
          <a:bodyPr/>
          <a:lstStyle/>
          <a:p>
            <a:r>
              <a:rPr lang="zh-CN" altLang="en-US" sz="2000" dirty="0"/>
              <a:t>数据挖掘一般流程</a:t>
            </a:r>
            <a:endParaRPr lang="zh-CN" altLang="en-US" sz="2000" dirty="0"/>
          </a:p>
        </p:txBody>
      </p:sp>
      <p:sp>
        <p:nvSpPr>
          <p:cNvPr id="3" name="文本占位符 2"/>
          <p:cNvSpPr>
            <a:spLocks noGrp="1"/>
          </p:cNvSpPr>
          <p:nvPr>
            <p:ph type="body" sz="quarter" idx="11"/>
          </p:nvPr>
        </p:nvSpPr>
        <p:spPr/>
        <p:txBody>
          <a:bodyPr/>
          <a:lstStyle/>
          <a:p>
            <a:r>
              <a:rPr lang="zh-CN" altLang="en-US" dirty="0"/>
              <a:t>研究概述</a:t>
            </a:r>
            <a:endParaRPr lang="zh-CN" altLang="en-US" dirty="0"/>
          </a:p>
        </p:txBody>
      </p:sp>
      <p:sp>
        <p:nvSpPr>
          <p:cNvPr id="12" name="文本框 11"/>
          <p:cNvSpPr txBox="1"/>
          <p:nvPr/>
        </p:nvSpPr>
        <p:spPr>
          <a:xfrm>
            <a:off x="1412099" y="2033976"/>
            <a:ext cx="1061830" cy="346249"/>
          </a:xfrm>
          <a:prstGeom prst="rect">
            <a:avLst/>
          </a:prstGeom>
          <a:noFill/>
        </p:spPr>
        <p:txBody>
          <a:bodyPr wrap="none" lIns="68580" tIns="34290" rIns="68580" bIns="34290" rtlCol="0">
            <a:spAutoFit/>
          </a:bodyPr>
          <a:lstStyle/>
          <a:p>
            <a:pPr algn="r"/>
            <a:r>
              <a:rPr lang="zh-CN" altLang="en-US" b="1" dirty="0">
                <a:solidFill>
                  <a:srgbClr val="37C7C4"/>
                </a:solidFill>
              </a:rPr>
              <a:t>业务理解</a:t>
            </a:r>
            <a:endParaRPr lang="zh-CN" altLang="en-US" b="1" dirty="0">
              <a:solidFill>
                <a:srgbClr val="37C7C4"/>
              </a:solidFill>
            </a:endParaRPr>
          </a:p>
        </p:txBody>
      </p:sp>
      <p:sp>
        <p:nvSpPr>
          <p:cNvPr id="13" name="文本框 12"/>
          <p:cNvSpPr txBox="1"/>
          <p:nvPr/>
        </p:nvSpPr>
        <p:spPr>
          <a:xfrm>
            <a:off x="1485036" y="2487446"/>
            <a:ext cx="1995628" cy="629403"/>
          </a:xfrm>
          <a:prstGeom prst="rect">
            <a:avLst/>
          </a:prstGeom>
          <a:noFill/>
        </p:spPr>
        <p:txBody>
          <a:bodyPr wrap="square" lIns="68580" tIns="34290" rIns="68580" bIns="34290" rtlCol="0">
            <a:spAutoFit/>
          </a:bodyPr>
          <a:lstStyle/>
          <a:p>
            <a:pPr lvl="0" defTabSz="457200">
              <a:lnSpc>
                <a:spcPct val="130000"/>
              </a:lnSpc>
            </a:pPr>
            <a:r>
              <a:rPr lang="zh-CN" altLang="en-US" sz="1400" dirty="0">
                <a:solidFill>
                  <a:schemeClr val="bg1"/>
                </a:solidFill>
              </a:rPr>
              <a:t>明确业务问题</a:t>
            </a:r>
            <a:endParaRPr lang="en-US" altLang="zh-CN" sz="1400" dirty="0">
              <a:solidFill>
                <a:schemeClr val="bg1"/>
              </a:solidFill>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熟悉应用场景</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096213" y="2033976"/>
            <a:ext cx="959238" cy="315471"/>
          </a:xfrm>
          <a:prstGeom prst="rect">
            <a:avLst/>
          </a:prstGeom>
          <a:noFill/>
        </p:spPr>
        <p:txBody>
          <a:bodyPr wrap="none" lIns="68580" tIns="34290" rIns="68580" bIns="34290" rtlCol="0">
            <a:spAutoFit/>
          </a:bodyPr>
          <a:lstStyle/>
          <a:p>
            <a:pPr algn="r"/>
            <a:r>
              <a:rPr lang="zh-CN" altLang="en-US" sz="1600" b="1" dirty="0">
                <a:solidFill>
                  <a:srgbClr val="37C7C4"/>
                </a:solidFill>
              </a:rPr>
              <a:t>数据理解</a:t>
            </a:r>
            <a:endParaRPr lang="zh-CN" altLang="en-US" sz="1600" b="1" dirty="0">
              <a:solidFill>
                <a:srgbClr val="37C7C4"/>
              </a:solidFill>
            </a:endParaRPr>
          </a:p>
        </p:txBody>
      </p:sp>
      <p:sp>
        <p:nvSpPr>
          <p:cNvPr id="15" name="文本框 14"/>
          <p:cNvSpPr txBox="1"/>
          <p:nvPr/>
        </p:nvSpPr>
        <p:spPr>
          <a:xfrm>
            <a:off x="4022812" y="2512191"/>
            <a:ext cx="1530883" cy="629403"/>
          </a:xfrm>
          <a:prstGeom prst="rect">
            <a:avLst/>
          </a:prstGeom>
          <a:noFill/>
        </p:spPr>
        <p:txBody>
          <a:bodyPr wrap="square" lIns="68580" tIns="34290" rIns="68580" bIns="34290" rtlCol="0">
            <a:spAutoFit/>
          </a:bodyPr>
          <a:lstStyle/>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数据统计分析        </a:t>
            </a:r>
            <a:endParaRPr lang="en-US" altLang="zh-CN"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数据质量评估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577896" y="2033976"/>
            <a:ext cx="959238" cy="315471"/>
          </a:xfrm>
          <a:prstGeom prst="rect">
            <a:avLst/>
          </a:prstGeom>
          <a:noFill/>
        </p:spPr>
        <p:txBody>
          <a:bodyPr wrap="none" lIns="68580" tIns="34290" rIns="68580" bIns="34290" rtlCol="0">
            <a:spAutoFit/>
          </a:bodyPr>
          <a:lstStyle/>
          <a:p>
            <a:pPr algn="r"/>
            <a:r>
              <a:rPr lang="zh-CN" altLang="en-US" sz="1600" b="1" dirty="0">
                <a:solidFill>
                  <a:srgbClr val="37C7C4"/>
                </a:solidFill>
              </a:rPr>
              <a:t>数据准备</a:t>
            </a:r>
            <a:endParaRPr lang="zh-CN" altLang="en-US" sz="1600" b="1" dirty="0">
              <a:solidFill>
                <a:srgbClr val="37C7C4"/>
              </a:solidFill>
            </a:endParaRPr>
          </a:p>
        </p:txBody>
      </p:sp>
      <p:sp>
        <p:nvSpPr>
          <p:cNvPr id="17" name="文本框 16"/>
          <p:cNvSpPr txBox="1"/>
          <p:nvPr/>
        </p:nvSpPr>
        <p:spPr>
          <a:xfrm>
            <a:off x="6709455" y="2432170"/>
            <a:ext cx="1546298" cy="882165"/>
          </a:xfrm>
          <a:prstGeom prst="rect">
            <a:avLst/>
          </a:prstGeom>
          <a:noFill/>
        </p:spPr>
        <p:txBody>
          <a:bodyPr wrap="square" lIns="68580" tIns="34290" rIns="68580" bIns="34290" rtlCol="0">
            <a:spAutoFit/>
          </a:bodyPr>
          <a:lstStyle/>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数据清洗</a:t>
            </a:r>
            <a:endParaRPr lang="en-US" altLang="zh-CN"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数据规约</a:t>
            </a:r>
            <a:endParaRPr lang="en-US" altLang="zh-CN"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数据转换</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073843" y="2033976"/>
            <a:ext cx="959238" cy="315471"/>
          </a:xfrm>
          <a:prstGeom prst="rect">
            <a:avLst/>
          </a:prstGeom>
          <a:noFill/>
        </p:spPr>
        <p:txBody>
          <a:bodyPr wrap="none" lIns="68580" tIns="34290" rIns="68580" bIns="34290" rtlCol="0">
            <a:spAutoFit/>
          </a:bodyPr>
          <a:lstStyle/>
          <a:p>
            <a:pPr algn="r"/>
            <a:r>
              <a:rPr lang="zh-CN" altLang="en-US" sz="1600" b="1" dirty="0">
                <a:solidFill>
                  <a:srgbClr val="37C7C4"/>
                </a:solidFill>
              </a:rPr>
              <a:t>模型构建</a:t>
            </a:r>
            <a:endParaRPr lang="zh-CN" altLang="en-US" sz="1600" b="1" dirty="0">
              <a:solidFill>
                <a:srgbClr val="37C7C4"/>
              </a:solidFill>
            </a:endParaRPr>
          </a:p>
        </p:txBody>
      </p:sp>
      <p:sp>
        <p:nvSpPr>
          <p:cNvPr id="19" name="文本框 18"/>
          <p:cNvSpPr txBox="1"/>
          <p:nvPr/>
        </p:nvSpPr>
        <p:spPr>
          <a:xfrm>
            <a:off x="9200729" y="2432170"/>
            <a:ext cx="1546298" cy="882165"/>
          </a:xfrm>
          <a:prstGeom prst="rect">
            <a:avLst/>
          </a:prstGeom>
          <a:noFill/>
        </p:spPr>
        <p:txBody>
          <a:bodyPr wrap="square" lIns="68580" tIns="34290" rIns="68580" bIns="34290" rtlCol="0">
            <a:spAutoFit/>
          </a:bodyPr>
          <a:lstStyle/>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选择、构建</a:t>
            </a:r>
            <a:endParaRPr lang="en-US" altLang="zh-CN"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合适的模型</a:t>
            </a:r>
            <a:endParaRPr lang="en-US" altLang="zh-CN"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调整模型参数</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 name="燕尾形 3"/>
          <p:cNvSpPr/>
          <p:nvPr/>
        </p:nvSpPr>
        <p:spPr>
          <a:xfrm>
            <a:off x="2626843" y="2010776"/>
            <a:ext cx="818089" cy="130355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38" name="文本框 37"/>
          <p:cNvSpPr txBox="1"/>
          <p:nvPr/>
        </p:nvSpPr>
        <p:spPr>
          <a:xfrm>
            <a:off x="4022812" y="4405616"/>
            <a:ext cx="959238" cy="315471"/>
          </a:xfrm>
          <a:prstGeom prst="rect">
            <a:avLst/>
          </a:prstGeom>
          <a:noFill/>
        </p:spPr>
        <p:txBody>
          <a:bodyPr wrap="none" lIns="68580" tIns="34290" rIns="68580" bIns="34290" rtlCol="0">
            <a:spAutoFit/>
          </a:bodyPr>
          <a:lstStyle/>
          <a:p>
            <a:pPr algn="r"/>
            <a:r>
              <a:rPr lang="zh-CN" altLang="en-US" sz="1600" b="1" dirty="0">
                <a:solidFill>
                  <a:srgbClr val="37C7C4"/>
                </a:solidFill>
              </a:rPr>
              <a:t>模型应用</a:t>
            </a:r>
            <a:endParaRPr lang="zh-CN" altLang="en-US" sz="1600" b="1" dirty="0">
              <a:solidFill>
                <a:srgbClr val="37C7C4"/>
              </a:solidFill>
            </a:endParaRPr>
          </a:p>
        </p:txBody>
      </p:sp>
      <p:sp>
        <p:nvSpPr>
          <p:cNvPr id="39" name="文本框 38"/>
          <p:cNvSpPr txBox="1"/>
          <p:nvPr/>
        </p:nvSpPr>
        <p:spPr>
          <a:xfrm>
            <a:off x="1305511" y="4320040"/>
            <a:ext cx="959238" cy="315471"/>
          </a:xfrm>
          <a:prstGeom prst="rect">
            <a:avLst/>
          </a:prstGeom>
          <a:noFill/>
        </p:spPr>
        <p:txBody>
          <a:bodyPr wrap="none" lIns="68580" tIns="34290" rIns="68580" bIns="34290" rtlCol="0">
            <a:spAutoFit/>
          </a:bodyPr>
          <a:lstStyle/>
          <a:p>
            <a:pPr algn="r"/>
            <a:r>
              <a:rPr lang="zh-CN" altLang="en-US" sz="1600" b="1" dirty="0">
                <a:solidFill>
                  <a:srgbClr val="37C7C4"/>
                </a:solidFill>
              </a:rPr>
              <a:t>模型评估</a:t>
            </a:r>
            <a:endParaRPr lang="zh-CN" altLang="en-US" sz="1600" b="1" dirty="0">
              <a:solidFill>
                <a:srgbClr val="37C7C4"/>
              </a:solidFill>
            </a:endParaRPr>
          </a:p>
        </p:txBody>
      </p:sp>
      <p:sp>
        <p:nvSpPr>
          <p:cNvPr id="40" name="文本框 39"/>
          <p:cNvSpPr txBox="1"/>
          <p:nvPr/>
        </p:nvSpPr>
        <p:spPr>
          <a:xfrm>
            <a:off x="1169865" y="4755620"/>
            <a:ext cx="1546298" cy="602088"/>
          </a:xfrm>
          <a:prstGeom prst="rect">
            <a:avLst/>
          </a:prstGeom>
          <a:noFill/>
        </p:spPr>
        <p:txBody>
          <a:bodyPr wrap="square" lIns="68580" tIns="34290" rIns="68580" bIns="34290" rtlCol="0">
            <a:spAutoFit/>
          </a:bodyPr>
          <a:lstStyle/>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根据测试集数据评估模型的性能</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843849" y="4741870"/>
            <a:ext cx="1546298" cy="882165"/>
          </a:xfrm>
          <a:prstGeom prst="rect">
            <a:avLst/>
          </a:prstGeom>
          <a:noFill/>
        </p:spPr>
        <p:txBody>
          <a:bodyPr wrap="square" lIns="68580" tIns="34290" rIns="68580" bIns="34290" rtlCol="0">
            <a:spAutoFit/>
          </a:bodyPr>
          <a:lstStyle/>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将模型应用于实际业务场景</a:t>
            </a:r>
            <a:endParaRPr lang="en-US" altLang="zh-CN"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不断优化模型</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7033555" y="4096542"/>
            <a:ext cx="4334348" cy="1477328"/>
          </a:xfrm>
          <a:prstGeom prst="rect">
            <a:avLst/>
          </a:prstGeom>
        </p:spPr>
        <p:txBody>
          <a:bodyPr wrap="square">
            <a:spAutoFit/>
          </a:bodyPr>
          <a:lstStyle/>
          <a:p>
            <a:r>
              <a:rPr lang="en-US" altLang="zh-CN" dirty="0">
                <a:solidFill>
                  <a:schemeClr val="bg1"/>
                </a:solidFill>
              </a:rPr>
              <a:t>        </a:t>
            </a:r>
            <a:r>
              <a:rPr lang="zh-CN" altLang="en-US" dirty="0">
                <a:solidFill>
                  <a:schemeClr val="bg1"/>
                </a:solidFill>
              </a:rPr>
              <a:t>需要注意的是，由于可以利用的数据全是未经标注的数据，所以我们只能使用一些无监督的挖掘方法，且有的分析结果暂时无法得到验证。因此在目前的分析挖掘中，暂不开展模型评估和模型应用</a:t>
            </a:r>
            <a:endParaRPr lang="zh-CN" altLang="en-US" dirty="0"/>
          </a:p>
        </p:txBody>
      </p:sp>
      <p:sp>
        <p:nvSpPr>
          <p:cNvPr id="25" name="燕尾形 3"/>
          <p:cNvSpPr/>
          <p:nvPr/>
        </p:nvSpPr>
        <p:spPr>
          <a:xfrm>
            <a:off x="10384757" y="2103093"/>
            <a:ext cx="818089" cy="130355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26" name="燕尾形 3"/>
          <p:cNvSpPr/>
          <p:nvPr/>
        </p:nvSpPr>
        <p:spPr>
          <a:xfrm>
            <a:off x="7587845" y="2075251"/>
            <a:ext cx="818089" cy="130355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27" name="燕尾形 3"/>
          <p:cNvSpPr/>
          <p:nvPr/>
        </p:nvSpPr>
        <p:spPr>
          <a:xfrm>
            <a:off x="5095608" y="2057238"/>
            <a:ext cx="818089" cy="130355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28" name="燕尾形 3"/>
          <p:cNvSpPr/>
          <p:nvPr/>
        </p:nvSpPr>
        <p:spPr>
          <a:xfrm>
            <a:off x="2495293" y="4350233"/>
            <a:ext cx="818089" cy="130355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3" name="文本框 2"/>
          <p:cNvSpPr txBox="1"/>
          <p:nvPr/>
        </p:nvSpPr>
        <p:spPr>
          <a:xfrm>
            <a:off x="962861" y="4107164"/>
            <a:ext cx="7988969" cy="923330"/>
          </a:xfrm>
          <a:prstGeom prst="rect">
            <a:avLst/>
          </a:prstGeom>
          <a:noFill/>
        </p:spPr>
        <p:txBody>
          <a:bodyPr wrap="square" rtlCol="0">
            <a:spAutoFit/>
          </a:bodyPr>
          <a:lstStyle/>
          <a:p>
            <a:r>
              <a:rPr lang="en-US" altLang="zh-CN" dirty="0">
                <a:solidFill>
                  <a:schemeClr val="bg1"/>
                </a:solidFill>
              </a:rPr>
              <a:t>1</a:t>
            </a:r>
            <a:r>
              <a:rPr lang="zh-CN" altLang="en-US" dirty="0">
                <a:solidFill>
                  <a:schemeClr val="bg1"/>
                </a:solidFill>
              </a:rPr>
              <a:t>、未利用公交乘车数据</a:t>
            </a:r>
            <a:endParaRPr lang="en-US" altLang="zh-CN" dirty="0">
              <a:solidFill>
                <a:schemeClr val="bg1"/>
              </a:solidFill>
            </a:endParaRPr>
          </a:p>
          <a:p>
            <a:r>
              <a:rPr lang="en-US" altLang="zh-CN" dirty="0">
                <a:solidFill>
                  <a:schemeClr val="bg1"/>
                </a:solidFill>
              </a:rPr>
              <a:t>2</a:t>
            </a:r>
            <a:r>
              <a:rPr lang="zh-CN" altLang="en-US" dirty="0">
                <a:solidFill>
                  <a:schemeClr val="bg1"/>
                </a:solidFill>
              </a:rPr>
              <a:t>、异常乘车模式没有标注数据，无法验证识别结果的准确性</a:t>
            </a:r>
            <a:endParaRPr lang="en-US" altLang="zh-CN" dirty="0">
              <a:solidFill>
                <a:schemeClr val="bg1"/>
              </a:solidFill>
            </a:endParaRPr>
          </a:p>
          <a:p>
            <a:r>
              <a:rPr lang="en-US" altLang="zh-CN" dirty="0">
                <a:solidFill>
                  <a:schemeClr val="bg1"/>
                </a:solidFill>
              </a:rPr>
              <a:t>3</a:t>
            </a:r>
            <a:r>
              <a:rPr lang="zh-CN" altLang="en-US" dirty="0">
                <a:solidFill>
                  <a:schemeClr val="bg1"/>
                </a:solidFill>
              </a:rPr>
              <a:t>、有待利用更多的算法模型，并进行结果对比</a:t>
            </a:r>
            <a:endParaRPr lang="zh-CN" altLang="en-US" dirty="0">
              <a:solidFill>
                <a:schemeClr val="bg1"/>
              </a:solidFill>
            </a:endParaRPr>
          </a:p>
        </p:txBody>
      </p:sp>
      <p:sp>
        <p:nvSpPr>
          <p:cNvPr id="5" name="文本占位符 2"/>
          <p:cNvSpPr txBox="1"/>
          <p:nvPr/>
        </p:nvSpPr>
        <p:spPr>
          <a:xfrm>
            <a:off x="962861" y="3496319"/>
            <a:ext cx="1408029" cy="3509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问题：</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62861" y="1770986"/>
            <a:ext cx="10909099" cy="1200329"/>
          </a:xfrm>
          <a:prstGeom prst="rect">
            <a:avLst/>
          </a:prstGeom>
          <a:noFill/>
        </p:spPr>
        <p:txBody>
          <a:bodyPr wrap="square" rtlCol="0">
            <a:spAutoFit/>
          </a:bodyPr>
          <a:lstStyle/>
          <a:p>
            <a:r>
              <a:rPr lang="en-US" altLang="zh-CN" dirty="0">
                <a:solidFill>
                  <a:schemeClr val="bg1"/>
                </a:solidFill>
              </a:rPr>
              <a:t>1</a:t>
            </a:r>
            <a:r>
              <a:rPr lang="zh-CN" altLang="en-US" dirty="0">
                <a:solidFill>
                  <a:schemeClr val="bg1"/>
                </a:solidFill>
              </a:rPr>
              <a:t>、地铁错峰出行路线指导</a:t>
            </a:r>
            <a:endParaRPr lang="en-US" altLang="zh-CN" dirty="0">
              <a:solidFill>
                <a:schemeClr val="bg1"/>
              </a:solidFill>
            </a:endParaRPr>
          </a:p>
          <a:p>
            <a:r>
              <a:rPr lang="en-US" altLang="zh-CN" dirty="0">
                <a:solidFill>
                  <a:schemeClr val="bg1"/>
                </a:solidFill>
              </a:rPr>
              <a:t>2</a:t>
            </a:r>
            <a:r>
              <a:rPr lang="zh-CN" altLang="en-US" dirty="0">
                <a:solidFill>
                  <a:schemeClr val="bg1"/>
                </a:solidFill>
              </a:rPr>
              <a:t>、利用地铁站的功能类别来更准确地描述乘车行为，比如从居住区进站，工作区出站，帮助我们进行异常    乘车行为识别</a:t>
            </a:r>
            <a:endParaRPr lang="en-US" altLang="zh-CN" dirty="0">
              <a:solidFill>
                <a:schemeClr val="bg1"/>
              </a:solidFill>
            </a:endParaRPr>
          </a:p>
          <a:p>
            <a:r>
              <a:rPr lang="en-US" altLang="zh-CN" dirty="0">
                <a:solidFill>
                  <a:schemeClr val="bg1"/>
                </a:solidFill>
              </a:rPr>
              <a:t>3</a:t>
            </a:r>
            <a:r>
              <a:rPr lang="zh-CN" altLang="en-US" dirty="0">
                <a:solidFill>
                  <a:schemeClr val="bg1"/>
                </a:solidFill>
              </a:rPr>
              <a:t>、利用公交卡乘车模式聚类，将乘车人群进行精准划分，比如分为上班族，中小学生，老年人</a:t>
            </a:r>
            <a:endParaRPr lang="zh-CN" altLang="en-US" dirty="0">
              <a:solidFill>
                <a:schemeClr val="bg1"/>
              </a:solidFill>
            </a:endParaRPr>
          </a:p>
        </p:txBody>
      </p:sp>
      <p:sp>
        <p:nvSpPr>
          <p:cNvPr id="7" name="文本占位符 2"/>
          <p:cNvSpPr txBox="1"/>
          <p:nvPr/>
        </p:nvSpPr>
        <p:spPr>
          <a:xfrm>
            <a:off x="821356" y="1280095"/>
            <a:ext cx="1830404" cy="3509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应用场景：</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061013" y="525753"/>
            <a:ext cx="3570761" cy="338554"/>
          </a:xfrm>
        </p:spPr>
        <p:txBody>
          <a:bodyPr/>
          <a:lstStyle/>
          <a:p>
            <a:r>
              <a:rPr lang="zh-CN" altLang="en-US" dirty="0">
                <a:latin typeface="微软雅黑" panose="020B0503020204020204" pitchFamily="34" charset="-122"/>
                <a:ea typeface="微软雅黑" panose="020B0503020204020204" pitchFamily="34" charset="-122"/>
              </a:rPr>
              <a:t>加入机器学习平台</a:t>
            </a:r>
            <a:endParaRPr lang="zh-CN" altLang="en-US" dirty="0">
              <a:latin typeface="微软雅黑" panose="020B0503020204020204" pitchFamily="34" charset="-122"/>
              <a:ea typeface="微软雅黑" panose="020B0503020204020204" pitchFamily="34" charset="-122"/>
            </a:endParaRPr>
          </a:p>
        </p:txBody>
      </p:sp>
      <p:sp>
        <p:nvSpPr>
          <p:cNvPr id="4" name="六边形 3"/>
          <p:cNvSpPr/>
          <p:nvPr/>
        </p:nvSpPr>
        <p:spPr>
          <a:xfrm>
            <a:off x="4829175" y="2417163"/>
            <a:ext cx="2592288" cy="2234731"/>
          </a:xfrm>
          <a:prstGeom prst="hexagon">
            <a:avLst/>
          </a:prstGeom>
          <a:noFill/>
          <a:ln w="38100">
            <a:solidFill>
              <a:schemeClr val="bg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210321" y="2240868"/>
            <a:ext cx="394802" cy="394802"/>
          </a:xfrm>
          <a:prstGeom prst="ellipse">
            <a:avLst/>
          </a:prstGeom>
          <a:solidFill>
            <a:schemeClr val="bg1"/>
          </a:solidFill>
          <a:ln w="38100">
            <a:solidFill>
              <a:schemeClr val="bg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F1459"/>
                </a:solidFill>
              </a:rPr>
              <a:t>1</a:t>
            </a:r>
            <a:endParaRPr lang="zh-CN" altLang="en-US">
              <a:solidFill>
                <a:srgbClr val="0F1459"/>
              </a:solidFill>
            </a:endParaRPr>
          </a:p>
        </p:txBody>
      </p:sp>
      <p:sp>
        <p:nvSpPr>
          <p:cNvPr id="6" name="椭圆 5"/>
          <p:cNvSpPr/>
          <p:nvPr/>
        </p:nvSpPr>
        <p:spPr>
          <a:xfrm>
            <a:off x="6645515" y="2240868"/>
            <a:ext cx="394802" cy="394802"/>
          </a:xfrm>
          <a:prstGeom prst="ellipse">
            <a:avLst/>
          </a:prstGeom>
          <a:solidFill>
            <a:schemeClr val="bg1"/>
          </a:solidFill>
          <a:ln w="38100">
            <a:solidFill>
              <a:schemeClr val="bg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F1459"/>
                </a:solidFill>
              </a:rPr>
              <a:t>4</a:t>
            </a:r>
            <a:endParaRPr lang="zh-CN" altLang="en-US">
              <a:solidFill>
                <a:srgbClr val="0F1459"/>
              </a:solidFill>
            </a:endParaRPr>
          </a:p>
        </p:txBody>
      </p:sp>
      <p:sp>
        <p:nvSpPr>
          <p:cNvPr id="7" name="椭圆 6"/>
          <p:cNvSpPr/>
          <p:nvPr/>
        </p:nvSpPr>
        <p:spPr>
          <a:xfrm>
            <a:off x="5210321" y="4454493"/>
            <a:ext cx="394802" cy="394802"/>
          </a:xfrm>
          <a:prstGeom prst="ellipse">
            <a:avLst/>
          </a:prstGeom>
          <a:solidFill>
            <a:schemeClr val="bg1"/>
          </a:solidFill>
          <a:ln w="38100">
            <a:solidFill>
              <a:schemeClr val="bg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F1459"/>
                </a:solidFill>
              </a:rPr>
              <a:t>3</a:t>
            </a:r>
            <a:endParaRPr lang="zh-CN" altLang="en-US">
              <a:solidFill>
                <a:srgbClr val="0F1459"/>
              </a:solidFill>
            </a:endParaRPr>
          </a:p>
        </p:txBody>
      </p:sp>
      <p:sp>
        <p:nvSpPr>
          <p:cNvPr id="8" name="椭圆 7"/>
          <p:cNvSpPr/>
          <p:nvPr/>
        </p:nvSpPr>
        <p:spPr>
          <a:xfrm>
            <a:off x="6645515" y="4454493"/>
            <a:ext cx="394802" cy="394802"/>
          </a:xfrm>
          <a:prstGeom prst="ellipse">
            <a:avLst/>
          </a:prstGeom>
          <a:solidFill>
            <a:schemeClr val="bg1"/>
          </a:solidFill>
          <a:ln w="38100">
            <a:solidFill>
              <a:schemeClr val="bg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F1459"/>
                </a:solidFill>
              </a:rPr>
              <a:t>6</a:t>
            </a:r>
            <a:endParaRPr lang="zh-CN" altLang="en-US">
              <a:solidFill>
                <a:srgbClr val="0F1459"/>
              </a:solidFill>
            </a:endParaRPr>
          </a:p>
        </p:txBody>
      </p:sp>
      <p:sp>
        <p:nvSpPr>
          <p:cNvPr id="9" name="椭圆 8"/>
          <p:cNvSpPr/>
          <p:nvPr/>
        </p:nvSpPr>
        <p:spPr>
          <a:xfrm>
            <a:off x="4631774" y="3337127"/>
            <a:ext cx="394802" cy="394802"/>
          </a:xfrm>
          <a:prstGeom prst="ellipse">
            <a:avLst/>
          </a:prstGeom>
          <a:solidFill>
            <a:schemeClr val="bg1"/>
          </a:solidFill>
          <a:ln w="38100">
            <a:solidFill>
              <a:schemeClr val="bg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F1459"/>
                </a:solidFill>
              </a:rPr>
              <a:t>2</a:t>
            </a:r>
            <a:endParaRPr lang="zh-CN" altLang="en-US">
              <a:solidFill>
                <a:srgbClr val="0F1459"/>
              </a:solidFill>
            </a:endParaRPr>
          </a:p>
        </p:txBody>
      </p:sp>
      <p:sp>
        <p:nvSpPr>
          <p:cNvPr id="10" name="椭圆 9"/>
          <p:cNvSpPr/>
          <p:nvPr/>
        </p:nvSpPr>
        <p:spPr>
          <a:xfrm>
            <a:off x="7192717" y="3337127"/>
            <a:ext cx="394802" cy="394802"/>
          </a:xfrm>
          <a:prstGeom prst="ellipse">
            <a:avLst/>
          </a:prstGeom>
          <a:solidFill>
            <a:schemeClr val="bg1"/>
          </a:solidFill>
          <a:ln w="38100">
            <a:solidFill>
              <a:schemeClr val="bg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F1459"/>
                </a:solidFill>
              </a:rPr>
              <a:t>5</a:t>
            </a:r>
            <a:endParaRPr lang="zh-CN" altLang="en-US">
              <a:solidFill>
                <a:srgbClr val="0F1459"/>
              </a:solidFill>
            </a:endParaRPr>
          </a:p>
        </p:txBody>
      </p:sp>
      <p:sp>
        <p:nvSpPr>
          <p:cNvPr id="13" name="TextBox 59"/>
          <p:cNvSpPr txBox="1"/>
          <p:nvPr/>
        </p:nvSpPr>
        <p:spPr>
          <a:xfrm>
            <a:off x="2470982" y="1967519"/>
            <a:ext cx="283431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a:r>
              <a:rPr lang="zh-CN" altLang="en-US" sz="1600" b="1" dirty="0">
                <a:solidFill>
                  <a:srgbClr val="37C7C4"/>
                </a:solidFill>
                <a:effectLst/>
                <a:latin typeface="+mn-ea"/>
                <a:ea typeface="+mn-ea"/>
              </a:rPr>
              <a:t>公交卡数据分析领域知识</a:t>
            </a:r>
            <a:endParaRPr lang="zh-CN" altLang="en-US" sz="1600" b="1" dirty="0">
              <a:solidFill>
                <a:srgbClr val="37C7C4"/>
              </a:solidFill>
              <a:effectLst/>
              <a:latin typeface="+mn-ea"/>
              <a:ea typeface="+mn-ea"/>
            </a:endParaRPr>
          </a:p>
        </p:txBody>
      </p:sp>
      <p:sp>
        <p:nvSpPr>
          <p:cNvPr id="14" name="TextBox 61"/>
          <p:cNvSpPr txBox="1"/>
          <p:nvPr/>
        </p:nvSpPr>
        <p:spPr>
          <a:xfrm>
            <a:off x="2640918" y="3386357"/>
            <a:ext cx="283431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a:r>
              <a:rPr lang="zh-CN" altLang="en-US" sz="1600" b="1" dirty="0">
                <a:solidFill>
                  <a:srgbClr val="37C7C4"/>
                </a:solidFill>
                <a:effectLst/>
                <a:latin typeface="+mn-ea"/>
                <a:ea typeface="+mn-ea"/>
              </a:rPr>
              <a:t>聚类：如</a:t>
            </a:r>
            <a:r>
              <a:rPr lang="en-US" altLang="zh-CN" sz="1600" b="1" dirty="0" err="1">
                <a:solidFill>
                  <a:srgbClr val="37C7C4"/>
                </a:solidFill>
                <a:effectLst/>
                <a:latin typeface="+mn-ea"/>
                <a:ea typeface="+mn-ea"/>
              </a:rPr>
              <a:t>KMeans</a:t>
            </a:r>
            <a:endParaRPr lang="zh-CN" altLang="en-US" sz="1600" b="1" dirty="0">
              <a:solidFill>
                <a:srgbClr val="37C7C4"/>
              </a:solidFill>
              <a:effectLst/>
              <a:latin typeface="+mn-ea"/>
              <a:ea typeface="+mn-ea"/>
            </a:endParaRPr>
          </a:p>
        </p:txBody>
      </p:sp>
      <p:sp>
        <p:nvSpPr>
          <p:cNvPr id="15" name="TextBox 63"/>
          <p:cNvSpPr txBox="1"/>
          <p:nvPr/>
        </p:nvSpPr>
        <p:spPr>
          <a:xfrm>
            <a:off x="3352724" y="4780675"/>
            <a:ext cx="283431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a:r>
              <a:rPr lang="zh-CN" altLang="en-US" sz="1600" b="1" dirty="0">
                <a:solidFill>
                  <a:srgbClr val="37C7C4"/>
                </a:solidFill>
                <a:effectLst/>
                <a:latin typeface="+mn-ea"/>
                <a:ea typeface="+mn-ea"/>
              </a:rPr>
              <a:t>异常点识别</a:t>
            </a:r>
            <a:endParaRPr lang="zh-CN" altLang="en-US" sz="1600" b="1" dirty="0">
              <a:solidFill>
                <a:srgbClr val="37C7C4"/>
              </a:solidFill>
              <a:effectLst/>
              <a:latin typeface="+mn-ea"/>
              <a:ea typeface="+mn-ea"/>
            </a:endParaRPr>
          </a:p>
        </p:txBody>
      </p:sp>
      <p:sp>
        <p:nvSpPr>
          <p:cNvPr id="16" name="TextBox 65"/>
          <p:cNvSpPr txBox="1"/>
          <p:nvPr/>
        </p:nvSpPr>
        <p:spPr>
          <a:xfrm>
            <a:off x="5605123" y="1853084"/>
            <a:ext cx="283431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r"/>
            <a:r>
              <a:rPr lang="zh-CN" altLang="en-US" sz="1600" b="1" dirty="0">
                <a:solidFill>
                  <a:srgbClr val="37C7C4"/>
                </a:solidFill>
                <a:effectLst/>
                <a:latin typeface="+mn-ea"/>
                <a:ea typeface="+mn-ea"/>
              </a:rPr>
              <a:t>特征工程</a:t>
            </a:r>
            <a:endParaRPr lang="zh-CN" altLang="en-US" sz="1600" b="1" dirty="0">
              <a:solidFill>
                <a:srgbClr val="37C7C4"/>
              </a:solidFill>
              <a:effectLst/>
              <a:latin typeface="+mn-ea"/>
              <a:ea typeface="+mn-ea"/>
            </a:endParaRPr>
          </a:p>
        </p:txBody>
      </p:sp>
      <p:sp>
        <p:nvSpPr>
          <p:cNvPr id="27" name="TextBox 65"/>
          <p:cNvSpPr txBox="1"/>
          <p:nvPr/>
        </p:nvSpPr>
        <p:spPr>
          <a:xfrm>
            <a:off x="6108345" y="3289610"/>
            <a:ext cx="283431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r"/>
            <a:r>
              <a:rPr lang="zh-CN" altLang="en-US" sz="1600" b="1" dirty="0">
                <a:solidFill>
                  <a:srgbClr val="37C7C4"/>
                </a:solidFill>
                <a:effectLst/>
                <a:latin typeface="+mn-ea"/>
                <a:ea typeface="+mn-ea"/>
              </a:rPr>
              <a:t>数据预处理</a:t>
            </a:r>
            <a:endParaRPr lang="zh-CN" altLang="en-US" sz="1600" b="1" dirty="0">
              <a:solidFill>
                <a:srgbClr val="37C7C4"/>
              </a:solidFill>
              <a:effectLst/>
              <a:latin typeface="+mn-ea"/>
              <a:ea typeface="+mn-ea"/>
            </a:endParaRPr>
          </a:p>
        </p:txBody>
      </p:sp>
      <p:sp>
        <p:nvSpPr>
          <p:cNvPr id="28" name="矩形 27"/>
          <p:cNvSpPr/>
          <p:nvPr/>
        </p:nvSpPr>
        <p:spPr>
          <a:xfrm>
            <a:off x="5141148" y="3360392"/>
            <a:ext cx="2091791" cy="646331"/>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加入机器学习平台</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9" name="TextBox 65"/>
          <p:cNvSpPr txBox="1"/>
          <p:nvPr/>
        </p:nvSpPr>
        <p:spPr>
          <a:xfrm>
            <a:off x="5815779" y="4731445"/>
            <a:ext cx="2834319" cy="338554"/>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r"/>
            <a:r>
              <a:rPr lang="zh-CN" altLang="en-US" sz="1600" b="1" dirty="0">
                <a:solidFill>
                  <a:srgbClr val="37C7C4"/>
                </a:solidFill>
                <a:effectLst/>
                <a:latin typeface="+mn-ea"/>
                <a:ea typeface="+mn-ea"/>
              </a:rPr>
              <a:t>未完待续</a:t>
            </a:r>
            <a:endParaRPr lang="zh-CN" altLang="en-US" sz="1600" b="1" dirty="0">
              <a:solidFill>
                <a:srgbClr val="37C7C4"/>
              </a:solidFill>
              <a:effectLst/>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74918" y="2915667"/>
            <a:ext cx="1842163" cy="1446546"/>
          </a:xfrm>
          <a:prstGeom prst="rect">
            <a:avLst/>
          </a:prstGeom>
        </p:spPr>
        <p:txBody>
          <a:bodyPr wrap="none" lIns="91436" tIns="45718" rIns="91436" bIns="45718">
            <a:spAutoFit/>
          </a:bodyPr>
          <a:lstStyle/>
          <a:p>
            <a:pPr algn="ctr"/>
            <a:r>
              <a:rPr kumimoji="1" lang="en-US" altLang="zh-CN" sz="4400" b="1" dirty="0">
                <a:solidFill>
                  <a:srgbClr val="333979"/>
                </a:solidFill>
                <a:effectLst>
                  <a:outerShdw blurRad="38100" dist="38100" dir="2700000" algn="tl">
                    <a:srgbClr val="000000">
                      <a:alpha val="43137"/>
                    </a:srgbClr>
                  </a:outerShdw>
                </a:effectLst>
              </a:rPr>
              <a:t>THANK</a:t>
            </a:r>
            <a:endParaRPr kumimoji="1" lang="en-US" altLang="zh-CN" sz="4400" b="1" dirty="0">
              <a:solidFill>
                <a:srgbClr val="333979"/>
              </a:solidFill>
              <a:effectLst>
                <a:outerShdw blurRad="38100" dist="38100" dir="2700000" algn="tl">
                  <a:srgbClr val="000000">
                    <a:alpha val="43137"/>
                  </a:srgbClr>
                </a:outerShdw>
              </a:effectLst>
            </a:endParaRPr>
          </a:p>
          <a:p>
            <a:pPr algn="ctr"/>
            <a:r>
              <a:rPr kumimoji="1" lang="en-US" altLang="zh-CN" sz="4400" b="1" dirty="0">
                <a:solidFill>
                  <a:srgbClr val="333979"/>
                </a:solidFill>
                <a:effectLst>
                  <a:outerShdw blurRad="38100" dist="38100" dir="2700000" algn="tl">
                    <a:srgbClr val="000000">
                      <a:alpha val="43137"/>
                    </a:srgbClr>
                  </a:outerShdw>
                </a:effectLst>
              </a:rPr>
              <a:t>YOU</a:t>
            </a:r>
            <a:endParaRPr kumimoji="1" lang="en-US" altLang="zh-CN" sz="4400" b="1" dirty="0">
              <a:solidFill>
                <a:srgbClr val="333979"/>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业务理解</a:t>
            </a:r>
            <a:endParaRPr lang="zh-CN" altLang="en-US" dirty="0"/>
          </a:p>
        </p:txBody>
      </p:sp>
      <p:sp>
        <p:nvSpPr>
          <p:cNvPr id="4" name="文本框 3"/>
          <p:cNvSpPr txBox="1"/>
          <p:nvPr/>
        </p:nvSpPr>
        <p:spPr>
          <a:xfrm>
            <a:off x="5614988" y="1828800"/>
            <a:ext cx="928687" cy="1323439"/>
          </a:xfrm>
          <a:prstGeom prst="rect">
            <a:avLst/>
          </a:prstGeom>
          <a:noFill/>
        </p:spPr>
        <p:txBody>
          <a:bodyPr wrap="square" rtlCol="0">
            <a:spAutoFit/>
          </a:bodyPr>
          <a:lstStyle/>
          <a:p>
            <a:r>
              <a:rPr lang="en-US" altLang="zh-CN" sz="8000" b="1" dirty="0">
                <a:solidFill>
                  <a:schemeClr val="bg1"/>
                </a:solidFill>
              </a:rPr>
              <a:t>A</a:t>
            </a:r>
            <a:endParaRPr lang="zh-CN" altLang="en-US" sz="8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业务理解</a:t>
            </a:r>
            <a:endParaRPr lang="zh-CN" altLang="en-US" dirty="0"/>
          </a:p>
        </p:txBody>
      </p:sp>
      <p:sp>
        <p:nvSpPr>
          <p:cNvPr id="52" name="文本框 51"/>
          <p:cNvSpPr txBox="1"/>
          <p:nvPr/>
        </p:nvSpPr>
        <p:spPr>
          <a:xfrm>
            <a:off x="1652337" y="1556084"/>
            <a:ext cx="8373979" cy="4524315"/>
          </a:xfrm>
          <a:prstGeom prst="rect">
            <a:avLst/>
          </a:prstGeom>
          <a:noFill/>
        </p:spPr>
        <p:txBody>
          <a:bodyPr wrap="square" rtlCol="0">
            <a:spAutoFit/>
          </a:bodyPr>
          <a:lstStyle/>
          <a:p>
            <a:r>
              <a:rPr lang="zh-CN" altLang="en-US" dirty="0">
                <a:solidFill>
                  <a:schemeClr val="bg1"/>
                </a:solidFill>
              </a:rPr>
              <a:t>        随着智能交通技术在公共交通系统中的应用，每天都能产生大量的乘车信息，其中蕴含着海量行人的出行特征数据和地铁站的客流数据，可以从中提取出很多有价值的信息。</a:t>
            </a:r>
            <a:r>
              <a:rPr lang="en-US" altLang="zh-CN" dirty="0">
                <a:solidFill>
                  <a:schemeClr val="bg1"/>
                </a:solidFill>
              </a:rPr>
              <a:t> </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研究场景：</a:t>
            </a:r>
            <a:endParaRPr lang="en-US" altLang="zh-CN" dirty="0">
              <a:solidFill>
                <a:schemeClr val="bg1"/>
              </a:solidFill>
            </a:endParaRPr>
          </a:p>
          <a:p>
            <a:r>
              <a:rPr lang="en-US" altLang="zh-CN" dirty="0">
                <a:solidFill>
                  <a:schemeClr val="bg1"/>
                </a:solidFill>
              </a:rPr>
              <a:t>1</a:t>
            </a:r>
            <a:r>
              <a:rPr lang="zh-CN" altLang="en-US" dirty="0">
                <a:solidFill>
                  <a:schemeClr val="bg1"/>
                </a:solidFill>
              </a:rPr>
              <a:t>、地铁站客流模式聚类</a:t>
            </a:r>
            <a:endParaRPr lang="en-US" altLang="zh-CN" dirty="0">
              <a:solidFill>
                <a:schemeClr val="bg1"/>
              </a:solidFill>
            </a:endParaRPr>
          </a:p>
          <a:p>
            <a:r>
              <a:rPr lang="en-US" altLang="zh-CN" dirty="0">
                <a:solidFill>
                  <a:schemeClr val="bg1"/>
                </a:solidFill>
              </a:rPr>
              <a:t>2</a:t>
            </a:r>
            <a:r>
              <a:rPr lang="zh-CN" altLang="en-US" dirty="0">
                <a:solidFill>
                  <a:schemeClr val="bg1"/>
                </a:solidFill>
              </a:rPr>
              <a:t>、行人出行模式聚类</a:t>
            </a:r>
            <a:endParaRPr lang="en-US" altLang="zh-CN" dirty="0">
              <a:solidFill>
                <a:schemeClr val="bg1"/>
              </a:solidFill>
            </a:endParaRPr>
          </a:p>
          <a:p>
            <a:r>
              <a:rPr lang="en-US" altLang="zh-CN" dirty="0">
                <a:solidFill>
                  <a:schemeClr val="bg1"/>
                </a:solidFill>
              </a:rPr>
              <a:t>3</a:t>
            </a:r>
            <a:r>
              <a:rPr lang="zh-CN" altLang="en-US" dirty="0">
                <a:solidFill>
                  <a:schemeClr val="bg1"/>
                </a:solidFill>
              </a:rPr>
              <a:t>、异常出行模式识别（小偷等）</a:t>
            </a:r>
            <a:endParaRPr lang="en-US" altLang="zh-CN" dirty="0">
              <a:solidFill>
                <a:schemeClr val="bg1"/>
              </a:solidFill>
            </a:endParaRPr>
          </a:p>
          <a:p>
            <a:r>
              <a:rPr lang="en-US" altLang="zh-CN" dirty="0">
                <a:solidFill>
                  <a:schemeClr val="bg1"/>
                </a:solidFill>
              </a:rPr>
              <a:t>      </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        </a:t>
            </a:r>
            <a:r>
              <a:rPr lang="zh-CN" altLang="en-US" dirty="0">
                <a:solidFill>
                  <a:schemeClr val="bg1"/>
                </a:solidFill>
              </a:rPr>
              <a:t>在初期研究中，基于时间和数据完整性的考虑，我们先只关注地铁乘车数据，公交乘车数据有待以后的进一步分析挖掘。</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数据理解</a:t>
            </a:r>
            <a:endParaRPr lang="zh-CN" altLang="en-US" dirty="0"/>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solidFill>
                  <a:schemeClr val="bg1"/>
                </a:solidFill>
              </a:rPr>
              <a:t>B</a:t>
            </a:r>
            <a:endParaRPr lang="zh-CN" altLang="en-US" sz="8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799" b="8102"/>
          <a:stretch>
            <a:fillRect/>
          </a:stretch>
        </p:blipFill>
        <p:spPr>
          <a:xfrm>
            <a:off x="-106680" y="-28575"/>
            <a:ext cx="12192000" cy="6915150"/>
          </a:xfrm>
          <a:prstGeom prst="rect">
            <a:avLst/>
          </a:prstGeom>
        </p:spPr>
      </p:pic>
      <p:sp>
        <p:nvSpPr>
          <p:cNvPr id="2" name="矩形 1"/>
          <p:cNvSpPr/>
          <p:nvPr/>
        </p:nvSpPr>
        <p:spPr>
          <a:xfrm>
            <a:off x="640080" y="883921"/>
            <a:ext cx="11155148" cy="923330"/>
          </a:xfrm>
          <a:prstGeom prst="rect">
            <a:avLst/>
          </a:prstGeom>
        </p:spPr>
        <p:txBody>
          <a:bodyPr wrap="square">
            <a:spAutoFit/>
          </a:bodyPr>
          <a:lstStyle/>
          <a:p>
            <a:r>
              <a:rPr lang="zh-CN" altLang="en-US" dirty="0">
                <a:solidFill>
                  <a:schemeClr val="bg1"/>
                </a:solidFill>
                <a:latin typeface="-apple-system"/>
              </a:rPr>
              <a:t>        对各地铁站出站总人流量进行统计，发现接驳铁路的北京南站、北京西站、北京站人流量均排在了前五名，西单作为“年轻人的购物天堂”，人流量排在第一位也不足为奇，同样作为有名商业街的王府井，排名也较为靠前。此外，我们发现，天通苑、天通苑北等靠近密集居住区的地铁站也有着较大的人流量。</a:t>
            </a:r>
            <a:endParaRPr lang="zh-CN" altLang="en-US" dirty="0">
              <a:solidFill>
                <a:schemeClr val="bg1"/>
              </a:solidFill>
            </a:endParaRPr>
          </a:p>
        </p:txBody>
      </p:sp>
      <p:pic>
        <p:nvPicPr>
          <p:cNvPr id="3" name="图片 2"/>
          <p:cNvPicPr>
            <a:picLocks noChangeAspect="1"/>
          </p:cNvPicPr>
          <p:nvPr/>
        </p:nvPicPr>
        <p:blipFill>
          <a:blip r:embed="rId2"/>
          <a:stretch>
            <a:fillRect/>
          </a:stretch>
        </p:blipFill>
        <p:spPr>
          <a:xfrm>
            <a:off x="335279" y="3348811"/>
            <a:ext cx="5904787" cy="2849880"/>
          </a:xfrm>
          <a:prstGeom prst="rect">
            <a:avLst/>
          </a:prstGeom>
        </p:spPr>
      </p:pic>
      <p:sp>
        <p:nvSpPr>
          <p:cNvPr id="5" name="文本框 4"/>
          <p:cNvSpPr txBox="1"/>
          <p:nvPr/>
        </p:nvSpPr>
        <p:spPr>
          <a:xfrm>
            <a:off x="394812" y="2720820"/>
            <a:ext cx="3581400" cy="369332"/>
          </a:xfrm>
          <a:prstGeom prst="rect">
            <a:avLst/>
          </a:prstGeom>
          <a:noFill/>
        </p:spPr>
        <p:txBody>
          <a:bodyPr wrap="square" rtlCol="0">
            <a:spAutoFit/>
          </a:bodyPr>
          <a:lstStyle/>
          <a:p>
            <a:r>
              <a:rPr lang="zh-CN" altLang="en-US" dirty="0">
                <a:solidFill>
                  <a:schemeClr val="bg1"/>
                </a:solidFill>
              </a:rPr>
              <a:t>各地铁站出站量前</a:t>
            </a:r>
            <a:r>
              <a:rPr lang="en-US" altLang="zh-CN" dirty="0">
                <a:solidFill>
                  <a:schemeClr val="bg1"/>
                </a:solidFill>
              </a:rPr>
              <a:t>20</a:t>
            </a:r>
            <a:r>
              <a:rPr lang="zh-CN" altLang="en-US" dirty="0">
                <a:solidFill>
                  <a:schemeClr val="bg1"/>
                </a:solidFill>
              </a:rPr>
              <a:t>名</a:t>
            </a:r>
            <a:endParaRPr lang="zh-CN" altLang="en-US" dirty="0">
              <a:solidFill>
                <a:schemeClr val="bg1"/>
              </a:solidFill>
            </a:endParaRPr>
          </a:p>
        </p:txBody>
      </p:sp>
      <p:pic>
        <p:nvPicPr>
          <p:cNvPr id="6" name="图片 5"/>
          <p:cNvPicPr>
            <a:picLocks noChangeAspect="1"/>
          </p:cNvPicPr>
          <p:nvPr/>
        </p:nvPicPr>
        <p:blipFill>
          <a:blip r:embed="rId3"/>
          <a:stretch>
            <a:fillRect/>
          </a:stretch>
        </p:blipFill>
        <p:spPr>
          <a:xfrm>
            <a:off x="6292692" y="3348811"/>
            <a:ext cx="5502536" cy="2849880"/>
          </a:xfrm>
          <a:prstGeom prst="rect">
            <a:avLst/>
          </a:prstGeom>
        </p:spPr>
      </p:pic>
      <p:sp>
        <p:nvSpPr>
          <p:cNvPr id="7" name="文本框 6"/>
          <p:cNvSpPr txBox="1"/>
          <p:nvPr/>
        </p:nvSpPr>
        <p:spPr>
          <a:xfrm>
            <a:off x="6240066" y="2720820"/>
            <a:ext cx="3581400" cy="369332"/>
          </a:xfrm>
          <a:prstGeom prst="rect">
            <a:avLst/>
          </a:prstGeom>
          <a:noFill/>
        </p:spPr>
        <p:txBody>
          <a:bodyPr wrap="square" rtlCol="0">
            <a:spAutoFit/>
          </a:bodyPr>
          <a:lstStyle/>
          <a:p>
            <a:r>
              <a:rPr lang="zh-CN" altLang="en-US" dirty="0">
                <a:solidFill>
                  <a:schemeClr val="bg1"/>
                </a:solidFill>
              </a:rPr>
              <a:t>各地铁站进站量前</a:t>
            </a:r>
            <a:r>
              <a:rPr lang="en-US" altLang="zh-CN" dirty="0">
                <a:solidFill>
                  <a:schemeClr val="bg1"/>
                </a:solidFill>
              </a:rPr>
              <a:t>20</a:t>
            </a:r>
            <a:r>
              <a:rPr lang="zh-CN" altLang="en-US" dirty="0">
                <a:solidFill>
                  <a:schemeClr val="bg1"/>
                </a:solidFill>
              </a:rPr>
              <a:t>名</a:t>
            </a:r>
            <a:endParaRPr lang="zh-CN" alt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srcRect l="7697" t="11055" r="9394" b="4291"/>
          <a:stretch>
            <a:fillRect/>
          </a:stretch>
        </p:blipFill>
        <p:spPr>
          <a:xfrm>
            <a:off x="1278384" y="1762704"/>
            <a:ext cx="9992183" cy="4251062"/>
          </a:xfrm>
          <a:prstGeom prst="rect">
            <a:avLst/>
          </a:prstGeom>
        </p:spPr>
      </p:pic>
      <p:sp>
        <p:nvSpPr>
          <p:cNvPr id="5" name="文本占位符 4"/>
          <p:cNvSpPr>
            <a:spLocks noGrp="1"/>
          </p:cNvSpPr>
          <p:nvPr>
            <p:ph type="body" sz="quarter" idx="10"/>
          </p:nvPr>
        </p:nvSpPr>
        <p:spPr>
          <a:xfrm>
            <a:off x="702176" y="493304"/>
            <a:ext cx="2951747" cy="350930"/>
          </a:xfrm>
        </p:spPr>
        <p:txBody>
          <a:bodyPr/>
          <a:lstStyle/>
          <a:p>
            <a:r>
              <a:rPr lang="zh-CN" altLang="en-US" dirty="0"/>
              <a:t>乘车人数最多的区间</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33661" y="498835"/>
            <a:ext cx="2775284" cy="373472"/>
          </a:xfrm>
        </p:spPr>
        <p:txBody>
          <a:bodyPr/>
          <a:lstStyle/>
          <a:p>
            <a:r>
              <a:rPr lang="zh-CN" altLang="en-US" dirty="0"/>
              <a:t>工作日站点客流特征</a:t>
            </a:r>
            <a:endParaRPr lang="zh-CN" altLang="en-US" dirty="0"/>
          </a:p>
        </p:txBody>
      </p:sp>
      <p:pic>
        <p:nvPicPr>
          <p:cNvPr id="38" name="图片 37"/>
          <p:cNvPicPr>
            <a:picLocks noChangeAspect="1"/>
          </p:cNvPicPr>
          <p:nvPr/>
        </p:nvPicPr>
        <p:blipFill>
          <a:blip r:embed="rId1"/>
          <a:stretch>
            <a:fillRect/>
          </a:stretch>
        </p:blipFill>
        <p:spPr>
          <a:xfrm>
            <a:off x="475248" y="1090619"/>
            <a:ext cx="5444291" cy="2649601"/>
          </a:xfrm>
          <a:prstGeom prst="rect">
            <a:avLst/>
          </a:prstGeom>
        </p:spPr>
      </p:pic>
      <p:pic>
        <p:nvPicPr>
          <p:cNvPr id="39" name="图片 38"/>
          <p:cNvPicPr>
            <a:picLocks noChangeAspect="1"/>
          </p:cNvPicPr>
          <p:nvPr/>
        </p:nvPicPr>
        <p:blipFill>
          <a:blip r:embed="rId2"/>
          <a:stretch>
            <a:fillRect/>
          </a:stretch>
        </p:blipFill>
        <p:spPr>
          <a:xfrm>
            <a:off x="6272461" y="1090620"/>
            <a:ext cx="5444291" cy="2649600"/>
          </a:xfrm>
          <a:prstGeom prst="rect">
            <a:avLst/>
          </a:prstGeom>
        </p:spPr>
      </p:pic>
      <p:pic>
        <p:nvPicPr>
          <p:cNvPr id="40" name="图片 39"/>
          <p:cNvPicPr>
            <a:picLocks noChangeAspect="1"/>
          </p:cNvPicPr>
          <p:nvPr/>
        </p:nvPicPr>
        <p:blipFill>
          <a:blip r:embed="rId3"/>
          <a:stretch>
            <a:fillRect/>
          </a:stretch>
        </p:blipFill>
        <p:spPr>
          <a:xfrm>
            <a:off x="475247" y="3958532"/>
            <a:ext cx="5444291" cy="2630544"/>
          </a:xfrm>
          <a:prstGeom prst="rect">
            <a:avLst/>
          </a:prstGeom>
        </p:spPr>
      </p:pic>
      <p:sp>
        <p:nvSpPr>
          <p:cNvPr id="43" name="文本框 42"/>
          <p:cNvSpPr txBox="1"/>
          <p:nvPr/>
        </p:nvSpPr>
        <p:spPr>
          <a:xfrm>
            <a:off x="1495368" y="1372513"/>
            <a:ext cx="2876547" cy="523220"/>
          </a:xfrm>
          <a:prstGeom prst="rect">
            <a:avLst/>
          </a:prstGeom>
          <a:noFill/>
        </p:spPr>
        <p:txBody>
          <a:bodyPr wrap="square" rtlCol="0">
            <a:spAutoFit/>
          </a:bodyPr>
          <a:lstStyle/>
          <a:p>
            <a:pPr algn="ctr"/>
            <a:r>
              <a:rPr lang="zh-CN" altLang="en-US" sz="2800" dirty="0"/>
              <a:t>天通苑</a:t>
            </a:r>
            <a:endParaRPr lang="zh-CN" altLang="en-US" sz="2800" dirty="0"/>
          </a:p>
        </p:txBody>
      </p:sp>
      <p:sp>
        <p:nvSpPr>
          <p:cNvPr id="44" name="文本框 43"/>
          <p:cNvSpPr txBox="1"/>
          <p:nvPr/>
        </p:nvSpPr>
        <p:spPr>
          <a:xfrm>
            <a:off x="8265471" y="1349363"/>
            <a:ext cx="1796716" cy="584775"/>
          </a:xfrm>
          <a:prstGeom prst="rect">
            <a:avLst/>
          </a:prstGeom>
          <a:noFill/>
        </p:spPr>
        <p:txBody>
          <a:bodyPr wrap="square" rtlCol="0">
            <a:spAutoFit/>
          </a:bodyPr>
          <a:lstStyle>
            <a:defPPr>
              <a:defRPr lang="zh-CN"/>
            </a:defPPr>
            <a:lvl1pPr algn="ctr">
              <a:defRPr sz="4000">
                <a:solidFill>
                  <a:schemeClr val="bg1"/>
                </a:solidFill>
              </a:defRPr>
            </a:lvl1pPr>
          </a:lstStyle>
          <a:p>
            <a:r>
              <a:rPr lang="zh-CN" altLang="en-US" sz="3200" dirty="0">
                <a:solidFill>
                  <a:schemeClr val="tx1"/>
                </a:solidFill>
              </a:rPr>
              <a:t>五道口</a:t>
            </a:r>
            <a:endParaRPr lang="zh-CN" altLang="en-US" sz="3200" dirty="0">
              <a:solidFill>
                <a:schemeClr val="tx1"/>
              </a:solidFill>
            </a:endParaRPr>
          </a:p>
        </p:txBody>
      </p:sp>
      <p:sp>
        <p:nvSpPr>
          <p:cNvPr id="45" name="文本框 44"/>
          <p:cNvSpPr txBox="1"/>
          <p:nvPr/>
        </p:nvSpPr>
        <p:spPr>
          <a:xfrm>
            <a:off x="1828798" y="4019005"/>
            <a:ext cx="3160295" cy="523220"/>
          </a:xfrm>
          <a:prstGeom prst="rect">
            <a:avLst/>
          </a:prstGeom>
          <a:noFill/>
        </p:spPr>
        <p:txBody>
          <a:bodyPr wrap="square" rtlCol="0">
            <a:spAutoFit/>
          </a:bodyPr>
          <a:lstStyle/>
          <a:p>
            <a:pPr algn="ctr"/>
            <a:r>
              <a:rPr lang="zh-CN" altLang="en-US" sz="2800" dirty="0"/>
              <a:t>北京西站</a:t>
            </a:r>
            <a:endParaRPr lang="zh-CN" altLang="en-US" sz="2800" dirty="0"/>
          </a:p>
        </p:txBody>
      </p:sp>
      <p:sp>
        <p:nvSpPr>
          <p:cNvPr id="5" name="文本框 4"/>
          <p:cNvSpPr txBox="1"/>
          <p:nvPr/>
        </p:nvSpPr>
        <p:spPr>
          <a:xfrm>
            <a:off x="6342644" y="3842643"/>
            <a:ext cx="5021179" cy="2308324"/>
          </a:xfrm>
          <a:prstGeom prst="rect">
            <a:avLst/>
          </a:prstGeom>
          <a:noFill/>
        </p:spPr>
        <p:txBody>
          <a:bodyPr wrap="square" rtlCol="0">
            <a:spAutoFit/>
          </a:bodyPr>
          <a:lstStyle/>
          <a:p>
            <a:endParaRPr lang="en-US" altLang="zh-CN" dirty="0">
              <a:solidFill>
                <a:schemeClr val="bg1"/>
              </a:solidFill>
            </a:endParaRPr>
          </a:p>
          <a:p>
            <a:r>
              <a:rPr lang="zh-CN" altLang="en-US" dirty="0">
                <a:solidFill>
                  <a:schemeClr val="bg1"/>
                </a:solidFill>
              </a:rPr>
              <a:t>核心居住区、工作区：潮汐性，早、晚高峰明显</a:t>
            </a:r>
            <a:endParaRPr lang="en-US" altLang="zh-CN" dirty="0">
              <a:solidFill>
                <a:schemeClr val="bg1"/>
              </a:solidFill>
            </a:endParaRPr>
          </a:p>
          <a:p>
            <a:r>
              <a:rPr lang="zh-CN" altLang="en-US" dirty="0">
                <a:solidFill>
                  <a:schemeClr val="bg1"/>
                </a:solidFill>
              </a:rPr>
              <a:t>居住区：进站早高峰和出站晚高峰</a:t>
            </a:r>
            <a:endParaRPr lang="en-US" altLang="zh-CN" dirty="0">
              <a:solidFill>
                <a:schemeClr val="bg1"/>
              </a:solidFill>
            </a:endParaRPr>
          </a:p>
          <a:p>
            <a:r>
              <a:rPr lang="zh-CN" altLang="en-US" dirty="0">
                <a:solidFill>
                  <a:schemeClr val="bg1"/>
                </a:solidFill>
              </a:rPr>
              <a:t>工作区：出站早高峰和进站早高峰</a:t>
            </a:r>
            <a:endParaRPr lang="en-US" altLang="zh-CN" dirty="0">
              <a:solidFill>
                <a:schemeClr val="bg1"/>
              </a:solidFill>
            </a:endParaRPr>
          </a:p>
          <a:p>
            <a:r>
              <a:rPr lang="zh-CN" altLang="en-US" dirty="0">
                <a:solidFill>
                  <a:schemeClr val="bg1"/>
                </a:solidFill>
              </a:rPr>
              <a:t>工作区的早高峰较晚高峰  时间短而峰值高 </a:t>
            </a:r>
            <a:endParaRPr lang="en-US" altLang="zh-CN" dirty="0">
              <a:solidFill>
                <a:schemeClr val="bg1"/>
              </a:solidFill>
            </a:endParaRPr>
          </a:p>
          <a:p>
            <a:r>
              <a:rPr lang="zh-CN" altLang="en-US" dirty="0">
                <a:solidFill>
                  <a:schemeClr val="bg1"/>
                </a:solidFill>
              </a:rPr>
              <a:t>上班时间较为集中而下班返程时间更为灵活</a:t>
            </a:r>
            <a:endParaRPr lang="en-US" altLang="zh-CN" dirty="0">
              <a:solidFill>
                <a:schemeClr val="bg1"/>
              </a:solidFill>
            </a:endParaRPr>
          </a:p>
          <a:p>
            <a:r>
              <a:rPr lang="zh-CN" altLang="en-US" dirty="0">
                <a:solidFill>
                  <a:schemeClr val="bg1"/>
                </a:solidFill>
              </a:rPr>
              <a:t>火车站：潮汐性较弱，全天保持很高的人流量</a:t>
            </a:r>
            <a:endParaRPr lang="en-US" altLang="zh-CN" dirty="0">
              <a:solidFill>
                <a:schemeClr val="bg1"/>
              </a:solidFill>
            </a:endParaRPr>
          </a:p>
          <a:p>
            <a:endParaRPr lang="en-US" altLang="zh-CN"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4504</Words>
  <Application>WPS 演示</Application>
  <PresentationFormat>宽屏</PresentationFormat>
  <Paragraphs>356</Paragraphs>
  <Slides>32</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32</vt:i4>
      </vt:variant>
    </vt:vector>
  </HeadingPairs>
  <TitlesOfParts>
    <vt:vector size="49" baseType="lpstr">
      <vt:lpstr>Arial</vt:lpstr>
      <vt:lpstr>宋体</vt:lpstr>
      <vt:lpstr>Wingdings</vt:lpstr>
      <vt:lpstr>微软雅黑</vt:lpstr>
      <vt:lpstr>Segoe UI Light</vt:lpstr>
      <vt:lpstr>Segoe UI</vt:lpstr>
      <vt:lpstr>-apple-system</vt:lpstr>
      <vt:lpstr>Calibri</vt:lpstr>
      <vt:lpstr>Arial Unicode MS</vt:lpstr>
      <vt:lpstr>等线</vt:lpstr>
      <vt:lpstr>Monaco</vt:lpstr>
      <vt:lpstr>Helvetica Neue</vt:lpstr>
      <vt:lpstr>Times New Roman</vt:lpstr>
      <vt:lpstr>PingFang SC</vt:lpstr>
      <vt:lpstr>方正粗宋简体</vt:lpstr>
      <vt:lpstr>Segoe Print</vt:lpstr>
      <vt:lpstr>1_Office 主题</vt:lpstr>
      <vt:lpstr>PowerPoint 演示文稿</vt:lpstr>
      <vt:lpstr>PowerPoint 演示文稿</vt:lpstr>
      <vt:lpstr>PowerPoint 演示文稿</vt:lpstr>
      <vt:lpstr>业务理解</vt:lpstr>
      <vt:lpstr>PowerPoint 演示文稿</vt:lpstr>
      <vt:lpstr>数据理解</vt:lpstr>
      <vt:lpstr>PowerPoint 演示文稿</vt:lpstr>
      <vt:lpstr>PowerPoint 演示文稿</vt:lpstr>
      <vt:lpstr>PowerPoint 演示文稿</vt:lpstr>
      <vt:lpstr>PowerPoint 演示文稿</vt:lpstr>
      <vt:lpstr>数据准备</vt:lpstr>
      <vt:lpstr>PowerPoint 演示文稿</vt:lpstr>
      <vt:lpstr>PowerPoint 演示文稿</vt:lpstr>
      <vt:lpstr>PowerPoint 演示文稿</vt:lpstr>
      <vt:lpstr>PowerPoint 演示文稿</vt:lpstr>
      <vt:lpstr>模型构建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zzh</cp:lastModifiedBy>
  <cp:revision>93</cp:revision>
  <dcterms:created xsi:type="dcterms:W3CDTF">2015-07-23T02:26:00Z</dcterms:created>
  <dcterms:modified xsi:type="dcterms:W3CDTF">2018-03-15T09:03:03Z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2052-10.1.0.7224</vt:lpwstr>
  </property>
</Properties>
</file>